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7" r:id="rId2"/>
    <p:sldId id="258" r:id="rId3"/>
    <p:sldId id="259" r:id="rId4"/>
    <p:sldId id="260" r:id="rId5"/>
    <p:sldId id="261" r:id="rId6"/>
    <p:sldId id="272" r:id="rId7"/>
    <p:sldId id="262" r:id="rId8"/>
    <p:sldId id="263" r:id="rId9"/>
    <p:sldId id="264" r:id="rId10"/>
    <p:sldId id="265" r:id="rId11"/>
    <p:sldId id="266" r:id="rId12"/>
    <p:sldId id="267" r:id="rId13"/>
    <p:sldId id="273" r:id="rId14"/>
    <p:sldId id="268" r:id="rId15"/>
    <p:sldId id="269" r:id="rId16"/>
    <p:sldId id="270" r:id="rId17"/>
    <p:sldId id="274" r:id="rId18"/>
  </p:sldIdLst>
  <p:sldSz cx="12192000" cy="6858000"/>
  <p:notesSz cx="6858000" cy="9144000"/>
  <p:custShowLst>
    <p:custShow name="Custom Show 1" id="0">
      <p:sldLst>
        <p:sld r:id="rId2"/>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2" d="100"/>
          <a:sy n="82" d="100"/>
        </p:scale>
        <p:origin x="8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8188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163252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8039479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22451941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192479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3/2/2022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8748936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3/2/2022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5931658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30921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2119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BE1D723-8F53-4F53-90B0-1982A396982E}" type="datetime1">
              <a:rPr lang="en-US" smtClean="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6266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884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7791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3/2/2022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818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775B394-D9F9-4F0C-B15D-605F45CB9E9F}" type="datetime1">
              <a:rPr lang="en-US" smtClean="0"/>
              <a:t>3/2/2022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7725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9667345-2558-425A-8533-9BFDBCE15005}" type="datetime1">
              <a:rPr lang="en-US" smtClean="0"/>
              <a:t>3/2/2022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1828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2BEA474-078D-4E9B-9B14-09A87B19DC46}" type="datetime1">
              <a:rPr lang="en-US" smtClean="0"/>
              <a:t>3/2/2022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043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3/2/2022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1094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2D6E202-B606-4609-B914-27C9371A1F6D}" type="datetime1">
              <a:rPr lang="en-US" smtClean="0"/>
              <a:t>3/2/2022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548243944"/>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purityinmovement.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962b763f-e9e6-4e32-9438-1f418171f76d.filesusr.com/ugd/c287a2_45b83df6c2ff48c1b57f547b4709bc02.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media/media1.mp4"/><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42.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7E167213-137E-4311-8999-074A6689D866}"/>
              </a:ext>
            </a:extLst>
          </p:cNvPr>
          <p:cNvPicPr>
            <a:picLocks noChangeAspect="1"/>
          </p:cNvPicPr>
          <p:nvPr/>
        </p:nvPicPr>
        <p:blipFill rotWithShape="1">
          <a:blip r:embed="rId3">
            <a:extLst>
              <a:ext uri="{28A0092B-C50C-407E-A947-70E740481C1C}">
                <a14:useLocalDpi xmlns:a14="http://schemas.microsoft.com/office/drawing/2010/main" val="0"/>
              </a:ext>
            </a:extLst>
          </a:blip>
          <a:srcRect l="31409" r="9338"/>
          <a:stretch/>
        </p:blipFill>
        <p:spPr>
          <a:xfrm>
            <a:off x="2" y="10"/>
            <a:ext cx="4063593" cy="6857990"/>
          </a:xfrm>
          <a:prstGeom prst="rect">
            <a:avLst/>
          </a:prstGeom>
        </p:spPr>
      </p:pic>
      <p:pic>
        <p:nvPicPr>
          <p:cNvPr id="6" name="Picture 5" descr="A person wearing a garment&#10;&#10;Description automatically generated with low confidence">
            <a:extLst>
              <a:ext uri="{FF2B5EF4-FFF2-40B4-BE49-F238E27FC236}">
                <a16:creationId xmlns:a16="http://schemas.microsoft.com/office/drawing/2014/main" id="{65F3B441-5210-4439-9BB2-84806D82712D}"/>
              </a:ext>
            </a:extLst>
          </p:cNvPr>
          <p:cNvPicPr>
            <a:picLocks noChangeAspect="1"/>
          </p:cNvPicPr>
          <p:nvPr/>
        </p:nvPicPr>
        <p:blipFill rotWithShape="1">
          <a:blip r:embed="rId4">
            <a:extLst>
              <a:ext uri="{28A0092B-C50C-407E-A947-70E740481C1C}">
                <a14:useLocalDpi xmlns:a14="http://schemas.microsoft.com/office/drawing/2010/main" val="0"/>
              </a:ext>
            </a:extLst>
          </a:blip>
          <a:srcRect l="8515" r="29172"/>
          <a:stretch/>
        </p:blipFill>
        <p:spPr>
          <a:xfrm>
            <a:off x="4064204" y="10"/>
            <a:ext cx="4063593" cy="6857990"/>
          </a:xfrm>
          <a:prstGeom prst="rect">
            <a:avLst/>
          </a:prstGeom>
        </p:spPr>
      </p:pic>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5">
            <a:extLst>
              <a:ext uri="{28A0092B-C50C-407E-A947-70E740481C1C}">
                <a14:useLocalDpi xmlns:a14="http://schemas.microsoft.com/office/drawing/2010/main" val="0"/>
              </a:ext>
            </a:extLst>
          </a:blip>
          <a:srcRect l="6980" r="5237"/>
          <a:stretch/>
        </p:blipFill>
        <p:spPr>
          <a:xfrm>
            <a:off x="9372706" y="0"/>
            <a:ext cx="2819294" cy="6857990"/>
          </a:xfrm>
          <a:prstGeom prst="rect">
            <a:avLst/>
          </a:prstGeom>
        </p:spPr>
      </p:pic>
      <p:sp>
        <p:nvSpPr>
          <p:cNvPr id="29" name="Rectangle 28">
            <a:extLst>
              <a:ext uri="{FF2B5EF4-FFF2-40B4-BE49-F238E27FC236}">
                <a16:creationId xmlns:a16="http://schemas.microsoft.com/office/drawing/2014/main" id="{6EC34911-CC55-4637-829D-D09D0A740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9843" y="0"/>
            <a:ext cx="4063768"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CF306D66-7325-4B8C-97F0-54F2AB303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060018" y="1295400"/>
            <a:ext cx="4065181"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7223135" y="2030819"/>
            <a:ext cx="2757477" cy="3607981"/>
          </a:xfrm>
        </p:spPr>
        <p:txBody>
          <a:bodyPr>
            <a:noAutofit/>
          </a:bodyPr>
          <a:lstStyle/>
          <a:p>
            <a:pPr algn="ctr">
              <a:lnSpc>
                <a:spcPct val="90000"/>
              </a:lnSpc>
            </a:pPr>
            <a:r>
              <a:rPr lang="en-US" sz="2400" b="1" dirty="0">
                <a:latin typeface="+mn-lt"/>
              </a:rPr>
              <a:t>“The Dancer -   Pioneer who keeps advancing forward with no halting in mind. Trotting every step to her destination</a:t>
            </a:r>
            <a:r>
              <a:rPr lang="en-US" sz="2800" b="1" dirty="0">
                <a:latin typeface="+mn-lt"/>
              </a:rPr>
              <a:t>” </a:t>
            </a:r>
          </a:p>
        </p:txBody>
      </p:sp>
    </p:spTree>
    <p:extLst>
      <p:ext uri="{BB962C8B-B14F-4D97-AF65-F5344CB8AC3E}">
        <p14:creationId xmlns:p14="http://schemas.microsoft.com/office/powerpoint/2010/main" val="4043737824"/>
      </p:ext>
    </p:extLst>
  </p:cSld>
  <p:clrMapOvr>
    <a:masterClrMapping/>
  </p:clrMapOvr>
  <mc:AlternateContent xmlns:mc="http://schemas.openxmlformats.org/markup-compatibility/2006" xmlns:p14="http://schemas.microsoft.com/office/powerpoint/2010/main">
    <mc:Choice Requires="p14">
      <p:transition spd="slow" p14:dur="2000" advTm="10888"/>
    </mc:Choice>
    <mc:Fallback xmlns="">
      <p:transition spd="slow" advTm="1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6990-A296-4D81-82C3-160FDA90BFBD}"/>
              </a:ext>
            </a:extLst>
          </p:cNvPr>
          <p:cNvSpPr>
            <a:spLocks noGrp="1"/>
          </p:cNvSpPr>
          <p:nvPr>
            <p:ph type="title"/>
          </p:nvPr>
        </p:nvSpPr>
        <p:spPr>
          <a:xfrm>
            <a:off x="228599" y="218801"/>
            <a:ext cx="11642651" cy="1652529"/>
          </a:xfrm>
        </p:spPr>
        <p:txBody>
          <a:bodyPr/>
          <a:lstStyle/>
          <a:p>
            <a:r>
              <a:rPr lang="en-US" sz="2400" b="1" dirty="0">
                <a:solidFill>
                  <a:schemeClr val="bg2">
                    <a:lumMod val="60000"/>
                    <a:lumOff val="40000"/>
                  </a:schemeClr>
                </a:solidFill>
              </a:rPr>
              <a:t>2007, Vilma crossed denominational barriers. She was instrumental in assisting to officially start a Dance Ministry at New Hope Adventist Church, Fulton Maryland.  Her venture was successful, and She later wrote their First Dance Ministry (By Laws) Manual, and received the copywrite in 2009</a:t>
            </a:r>
            <a:br>
              <a:rPr lang="en-US" sz="2400" dirty="0"/>
            </a:br>
            <a:r>
              <a:rPr lang="en-US" dirty="0"/>
              <a:t>. </a:t>
            </a:r>
          </a:p>
        </p:txBody>
      </p:sp>
      <p:pic>
        <p:nvPicPr>
          <p:cNvPr id="5" name="Content Placeholder 4" descr="A picture containing diagram&#10;&#10;Description automatically generated">
            <a:extLst>
              <a:ext uri="{FF2B5EF4-FFF2-40B4-BE49-F238E27FC236}">
                <a16:creationId xmlns:a16="http://schemas.microsoft.com/office/drawing/2014/main" id="{3D7E6D94-0257-4462-84FB-5D8902426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750" y="1871330"/>
            <a:ext cx="5319981" cy="4534310"/>
          </a:xfrm>
        </p:spPr>
      </p:pic>
      <p:pic>
        <p:nvPicPr>
          <p:cNvPr id="7" name="Picture 6" descr="Text&#10;&#10;Description automatically generated">
            <a:extLst>
              <a:ext uri="{FF2B5EF4-FFF2-40B4-BE49-F238E27FC236}">
                <a16:creationId xmlns:a16="http://schemas.microsoft.com/office/drawing/2014/main" id="{42A3AC95-8F05-40C4-BD64-A1DA527D2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270" y="1871330"/>
            <a:ext cx="4980343" cy="4534310"/>
          </a:xfrm>
          <a:prstGeom prst="rect">
            <a:avLst/>
          </a:prstGeom>
        </p:spPr>
      </p:pic>
      <p:sp>
        <p:nvSpPr>
          <p:cNvPr id="8" name="TextBox 7">
            <a:extLst>
              <a:ext uri="{FF2B5EF4-FFF2-40B4-BE49-F238E27FC236}">
                <a16:creationId xmlns:a16="http://schemas.microsoft.com/office/drawing/2014/main" id="{0D785EB5-88F7-4F9A-920D-6E9A10FFE808}"/>
              </a:ext>
            </a:extLst>
          </p:cNvPr>
          <p:cNvSpPr txBox="1"/>
          <p:nvPr/>
        </p:nvSpPr>
        <p:spPr>
          <a:xfrm>
            <a:off x="416687" y="6296628"/>
            <a:ext cx="5090977" cy="369332"/>
          </a:xfrm>
          <a:prstGeom prst="rect">
            <a:avLst/>
          </a:prstGeom>
          <a:noFill/>
        </p:spPr>
        <p:txBody>
          <a:bodyPr wrap="square" rtlCol="0">
            <a:spAutoFit/>
          </a:bodyPr>
          <a:lstStyle/>
          <a:p>
            <a:r>
              <a:rPr lang="en-US" b="1" i="1" dirty="0">
                <a:solidFill>
                  <a:schemeClr val="bg2">
                    <a:lumMod val="60000"/>
                    <a:lumOff val="40000"/>
                  </a:schemeClr>
                </a:solidFill>
              </a:rPr>
              <a:t>                 Manual Front Cover   </a:t>
            </a:r>
          </a:p>
        </p:txBody>
      </p:sp>
      <p:sp>
        <p:nvSpPr>
          <p:cNvPr id="9" name="TextBox 8">
            <a:extLst>
              <a:ext uri="{FF2B5EF4-FFF2-40B4-BE49-F238E27FC236}">
                <a16:creationId xmlns:a16="http://schemas.microsoft.com/office/drawing/2014/main" id="{23015127-48B3-44E5-84EF-FDE0AF77CED4}"/>
              </a:ext>
            </a:extLst>
          </p:cNvPr>
          <p:cNvSpPr txBox="1"/>
          <p:nvPr/>
        </p:nvSpPr>
        <p:spPr>
          <a:xfrm>
            <a:off x="7251405" y="6296628"/>
            <a:ext cx="3753293" cy="369332"/>
          </a:xfrm>
          <a:prstGeom prst="rect">
            <a:avLst/>
          </a:prstGeom>
          <a:noFill/>
        </p:spPr>
        <p:txBody>
          <a:bodyPr wrap="square" rtlCol="0">
            <a:spAutoFit/>
          </a:bodyPr>
          <a:lstStyle/>
          <a:p>
            <a:r>
              <a:rPr lang="en-US" dirty="0"/>
              <a:t>        </a:t>
            </a:r>
            <a:r>
              <a:rPr lang="en-US" b="1" i="1" dirty="0">
                <a:solidFill>
                  <a:schemeClr val="bg2">
                    <a:lumMod val="60000"/>
                    <a:lumOff val="40000"/>
                  </a:schemeClr>
                </a:solidFill>
              </a:rPr>
              <a:t>Manual Back Cover</a:t>
            </a:r>
          </a:p>
        </p:txBody>
      </p:sp>
    </p:spTree>
    <p:extLst>
      <p:ext uri="{BB962C8B-B14F-4D97-AF65-F5344CB8AC3E}">
        <p14:creationId xmlns:p14="http://schemas.microsoft.com/office/powerpoint/2010/main" val="2257888699"/>
      </p:ext>
    </p:extLst>
  </p:cSld>
  <p:clrMapOvr>
    <a:masterClrMapping/>
  </p:clrMapOvr>
  <mc:AlternateContent xmlns:mc="http://schemas.openxmlformats.org/markup-compatibility/2006" xmlns:p14="http://schemas.microsoft.com/office/powerpoint/2010/main">
    <mc:Choice Requires="p14">
      <p:transition spd="slow" p14:dur="2000" advTm="12277"/>
    </mc:Choice>
    <mc:Fallback xmlns="">
      <p:transition spd="slow" advTm="1227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9E858-F13C-47AA-96DF-E8E9655BEEE9}"/>
              </a:ext>
            </a:extLst>
          </p:cNvPr>
          <p:cNvSpPr>
            <a:spLocks noGrp="1"/>
          </p:cNvSpPr>
          <p:nvPr>
            <p:ph type="title"/>
          </p:nvPr>
        </p:nvSpPr>
        <p:spPr>
          <a:xfrm>
            <a:off x="645130" y="452717"/>
            <a:ext cx="9404723" cy="1886445"/>
          </a:xfrm>
        </p:spPr>
        <p:txBody>
          <a:bodyPr/>
          <a:lstStyle/>
          <a:p>
            <a:r>
              <a:rPr lang="en-US" sz="2400" b="1" dirty="0">
                <a:solidFill>
                  <a:schemeClr val="bg2">
                    <a:lumMod val="60000"/>
                    <a:lumOff val="40000"/>
                  </a:schemeClr>
                </a:solidFill>
              </a:rPr>
              <a:t>2015, Vilma held the first ever Summer Dance Camp,</a:t>
            </a:r>
            <a:br>
              <a:rPr lang="en-US" sz="2400" b="1" dirty="0">
                <a:solidFill>
                  <a:schemeClr val="bg2">
                    <a:lumMod val="60000"/>
                    <a:lumOff val="40000"/>
                  </a:schemeClr>
                </a:solidFill>
              </a:rPr>
            </a:br>
            <a:r>
              <a:rPr lang="en-US" sz="2400" b="1" dirty="0">
                <a:solidFill>
                  <a:schemeClr val="bg2">
                    <a:lumMod val="60000"/>
                    <a:lumOff val="40000"/>
                  </a:schemeClr>
                </a:solidFill>
              </a:rPr>
              <a:t>With New Hope Adventist Church.</a:t>
            </a:r>
            <a:br>
              <a:rPr lang="en-US" sz="2400" b="1" dirty="0">
                <a:solidFill>
                  <a:schemeClr val="bg2">
                    <a:lumMod val="60000"/>
                    <a:lumOff val="40000"/>
                  </a:schemeClr>
                </a:solidFill>
              </a:rPr>
            </a:br>
            <a:r>
              <a:rPr lang="en-US" sz="2400" b="1" dirty="0">
                <a:solidFill>
                  <a:schemeClr val="bg2">
                    <a:lumMod val="60000"/>
                    <a:lumOff val="40000"/>
                  </a:schemeClr>
                </a:solidFill>
              </a:rPr>
              <a:t>Flags and Pageantry Instructor: Lay Pastor Lidia Atolagbe  Choreographer and movement instructor: Vilma Bond.</a:t>
            </a:r>
          </a:p>
        </p:txBody>
      </p:sp>
      <p:pic>
        <p:nvPicPr>
          <p:cNvPr id="5" name="Content Placeholder 4" descr="A picture containing text, book&#10;&#10;Description automatically generated">
            <a:extLst>
              <a:ext uri="{FF2B5EF4-FFF2-40B4-BE49-F238E27FC236}">
                <a16:creationId xmlns:a16="http://schemas.microsoft.com/office/drawing/2014/main" id="{2048B036-4A4B-4A92-A7B2-B5A9C84B21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263" y="2312525"/>
            <a:ext cx="2902663" cy="4410236"/>
          </a:xfrm>
        </p:spPr>
      </p:pic>
      <p:pic>
        <p:nvPicPr>
          <p:cNvPr id="7" name="Picture 6" descr="Text&#10;&#10;Description automatically generated">
            <a:extLst>
              <a:ext uri="{FF2B5EF4-FFF2-40B4-BE49-F238E27FC236}">
                <a16:creationId xmlns:a16="http://schemas.microsoft.com/office/drawing/2014/main" id="{13DC1376-0329-4FAD-A7F7-924F43DA3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337" y="2228890"/>
            <a:ext cx="2902663" cy="4493871"/>
          </a:xfrm>
          <a:prstGeom prst="rect">
            <a:avLst/>
          </a:prstGeom>
        </p:spPr>
      </p:pic>
      <p:pic>
        <p:nvPicPr>
          <p:cNvPr id="9" name="Picture 8" descr="Text, letter&#10;&#10;Description automatically generated">
            <a:extLst>
              <a:ext uri="{FF2B5EF4-FFF2-40B4-BE49-F238E27FC236}">
                <a16:creationId xmlns:a16="http://schemas.microsoft.com/office/drawing/2014/main" id="{6DEB60AE-5749-4CD3-8E2E-CA81B19D7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617" y="4128674"/>
            <a:ext cx="1745120" cy="2597326"/>
          </a:xfrm>
          <a:prstGeom prst="rect">
            <a:avLst/>
          </a:prstGeom>
        </p:spPr>
      </p:pic>
      <p:pic>
        <p:nvPicPr>
          <p:cNvPr id="11" name="Picture 10" descr="Text, letter&#10;&#10;Description automatically generated">
            <a:extLst>
              <a:ext uri="{FF2B5EF4-FFF2-40B4-BE49-F238E27FC236}">
                <a16:creationId xmlns:a16="http://schemas.microsoft.com/office/drawing/2014/main" id="{F6A03985-3B82-4175-8D82-6E8F53C088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4617" y="1817225"/>
            <a:ext cx="1745119" cy="2176041"/>
          </a:xfrm>
          <a:prstGeom prst="rect">
            <a:avLst/>
          </a:prstGeom>
        </p:spPr>
      </p:pic>
      <p:pic>
        <p:nvPicPr>
          <p:cNvPr id="13" name="Picture 12" descr="A group of people jumping in the air&#10;&#10;Description automatically generated with medium confidence">
            <a:extLst>
              <a:ext uri="{FF2B5EF4-FFF2-40B4-BE49-F238E27FC236}">
                <a16:creationId xmlns:a16="http://schemas.microsoft.com/office/drawing/2014/main" id="{A90721C4-1511-4E26-9727-24847CC60A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774" y="2023439"/>
            <a:ext cx="3340305" cy="4699322"/>
          </a:xfrm>
          <a:prstGeom prst="rect">
            <a:avLst/>
          </a:prstGeom>
        </p:spPr>
      </p:pic>
    </p:spTree>
    <p:extLst>
      <p:ext uri="{BB962C8B-B14F-4D97-AF65-F5344CB8AC3E}">
        <p14:creationId xmlns:p14="http://schemas.microsoft.com/office/powerpoint/2010/main" val="323018915"/>
      </p:ext>
    </p:extLst>
  </p:cSld>
  <p:clrMapOvr>
    <a:masterClrMapping/>
  </p:clrMapOvr>
  <mc:AlternateContent xmlns:mc="http://schemas.openxmlformats.org/markup-compatibility/2006" xmlns:p14="http://schemas.microsoft.com/office/powerpoint/2010/main">
    <mc:Choice Requires="p14">
      <p:transition spd="slow" p14:dur="2000" advTm="11617"/>
    </mc:Choice>
    <mc:Fallback xmlns="">
      <p:transition spd="slow" advTm="1161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0E98-8EC8-4686-9323-10BB94FBFB05}"/>
              </a:ext>
            </a:extLst>
          </p:cNvPr>
          <p:cNvSpPr>
            <a:spLocks noGrp="1"/>
          </p:cNvSpPr>
          <p:nvPr>
            <p:ph type="title"/>
          </p:nvPr>
        </p:nvSpPr>
        <p:spPr>
          <a:xfrm>
            <a:off x="646112" y="4317356"/>
            <a:ext cx="9763162" cy="1111171"/>
          </a:xfrm>
        </p:spPr>
        <p:txBody>
          <a:bodyPr>
            <a:normAutofit/>
          </a:bodyPr>
          <a:lstStyle/>
          <a:p>
            <a:pPr algn="ctr"/>
            <a:r>
              <a:rPr lang="en-US" sz="3200" b="1" dirty="0">
                <a:solidFill>
                  <a:schemeClr val="bg2">
                    <a:lumMod val="60000"/>
                    <a:lumOff val="40000"/>
                  </a:schemeClr>
                </a:solidFill>
              </a:rPr>
              <a:t>EDUCATION</a:t>
            </a:r>
            <a:endParaRPr lang="en-US" sz="4000" b="1" dirty="0">
              <a:solidFill>
                <a:schemeClr val="bg2">
                  <a:lumMod val="60000"/>
                  <a:lumOff val="40000"/>
                </a:schemeClr>
              </a:solidFill>
            </a:endParaRPr>
          </a:p>
        </p:txBody>
      </p:sp>
      <p:pic>
        <p:nvPicPr>
          <p:cNvPr id="5" name="Picture 4" descr="A picture containing text, indoor&#10;&#10;Description automatically generated">
            <a:extLst>
              <a:ext uri="{FF2B5EF4-FFF2-40B4-BE49-F238E27FC236}">
                <a16:creationId xmlns:a16="http://schemas.microsoft.com/office/drawing/2014/main" id="{7B920663-B8CB-4600-BF27-063B13B0F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596" y="235807"/>
            <a:ext cx="2726241" cy="3939666"/>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EC7AD49A-1058-4CEF-8E05-2671C0314AA2}"/>
              </a:ext>
            </a:extLst>
          </p:cNvPr>
          <p:cNvSpPr>
            <a:spLocks noGrp="1"/>
          </p:cNvSpPr>
          <p:nvPr>
            <p:ph idx="1"/>
          </p:nvPr>
        </p:nvSpPr>
        <p:spPr>
          <a:xfrm>
            <a:off x="635459" y="4667693"/>
            <a:ext cx="9164206" cy="2083981"/>
          </a:xfrm>
        </p:spPr>
        <p:txBody>
          <a:bodyPr>
            <a:normAutofit fontScale="25000" lnSpcReduction="20000"/>
          </a:bodyPr>
          <a:lstStyle/>
          <a:p>
            <a:endParaRPr lang="en-US" sz="6000" b="1" i="1" dirty="0">
              <a:solidFill>
                <a:schemeClr val="bg2">
                  <a:lumMod val="60000"/>
                  <a:lumOff val="40000"/>
                </a:schemeClr>
              </a:solidFill>
            </a:endParaRPr>
          </a:p>
          <a:p>
            <a:r>
              <a:rPr lang="en-US" sz="9600" b="1" i="1" dirty="0">
                <a:solidFill>
                  <a:schemeClr val="bg2">
                    <a:lumMod val="60000"/>
                    <a:lumOff val="40000"/>
                  </a:schemeClr>
                </a:solidFill>
              </a:rPr>
              <a:t>Education. 2012, Graduate with Certificate in Hospitality and Tourism, Prince Georges Community College, Colleg</a:t>
            </a:r>
            <a:r>
              <a:rPr lang="en-US" sz="9600" b="1" dirty="0">
                <a:solidFill>
                  <a:schemeClr val="bg2">
                    <a:lumMod val="60000"/>
                    <a:lumOff val="40000"/>
                  </a:schemeClr>
                </a:solidFill>
              </a:rPr>
              <a:t>e </a:t>
            </a:r>
            <a:r>
              <a:rPr lang="en-US" sz="9600" b="1" i="1" dirty="0">
                <a:solidFill>
                  <a:schemeClr val="bg2">
                    <a:lumMod val="60000"/>
                    <a:lumOff val="40000"/>
                  </a:schemeClr>
                </a:solidFill>
              </a:rPr>
              <a:t>Park Maryland.</a:t>
            </a:r>
          </a:p>
          <a:p>
            <a:r>
              <a:rPr lang="en-US" sz="9600" b="1" i="1" dirty="0">
                <a:solidFill>
                  <a:schemeClr val="bg2">
                    <a:lumMod val="60000"/>
                    <a:lumOff val="40000"/>
                  </a:schemeClr>
                </a:solidFill>
              </a:rPr>
              <a:t>2016 Graduate with an AA in General Studies, Prince Georges Community College, College  Park Maryland</a:t>
            </a:r>
            <a:r>
              <a:rPr lang="en-US" sz="5100" b="1" i="1" dirty="0">
                <a:solidFill>
                  <a:schemeClr val="bg2">
                    <a:lumMod val="60000"/>
                    <a:lumOff val="40000"/>
                  </a:schemeClr>
                </a:solidFill>
              </a:rPr>
              <a:t>. </a:t>
            </a:r>
          </a:p>
          <a:p>
            <a:endParaRPr lang="en-US" sz="1800" dirty="0"/>
          </a:p>
        </p:txBody>
      </p:sp>
      <p:pic>
        <p:nvPicPr>
          <p:cNvPr id="6" name="Picture 5" descr="A group of people in graduation gowns&#10;&#10;Description automatically generated with low confidence">
            <a:extLst>
              <a:ext uri="{FF2B5EF4-FFF2-40B4-BE49-F238E27FC236}">
                <a16:creationId xmlns:a16="http://schemas.microsoft.com/office/drawing/2014/main" id="{12D97200-DF37-4D7A-BF6F-0ABDDB5CF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090" y="172896"/>
            <a:ext cx="3530009" cy="4211031"/>
          </a:xfrm>
          <a:prstGeom prst="rect">
            <a:avLst/>
          </a:prstGeom>
        </p:spPr>
      </p:pic>
    </p:spTree>
    <p:extLst>
      <p:ext uri="{BB962C8B-B14F-4D97-AF65-F5344CB8AC3E}">
        <p14:creationId xmlns:p14="http://schemas.microsoft.com/office/powerpoint/2010/main" val="3416066357"/>
      </p:ext>
    </p:extLst>
  </p:cSld>
  <p:clrMapOvr>
    <a:masterClrMapping/>
  </p:clrMapOvr>
  <mc:AlternateContent xmlns:mc="http://schemas.openxmlformats.org/markup-compatibility/2006" xmlns:p14="http://schemas.microsoft.com/office/powerpoint/2010/main">
    <mc:Choice Requires="p14">
      <p:transition spd="slow" p14:dur="2000" advTm="11807"/>
    </mc:Choice>
    <mc:Fallback xmlns="">
      <p:transition spd="slow" advTm="1180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20959-A56C-4D59-ADD1-F8790375260D}"/>
              </a:ext>
            </a:extLst>
          </p:cNvPr>
          <p:cNvSpPr>
            <a:spLocks noGrp="1"/>
          </p:cNvSpPr>
          <p:nvPr>
            <p:ph type="title"/>
          </p:nvPr>
        </p:nvSpPr>
        <p:spPr/>
        <p:txBody>
          <a:bodyPr/>
          <a:lstStyle/>
          <a:p>
            <a:pPr algn="ctr"/>
            <a:r>
              <a:rPr lang="en-US" b="1" dirty="0">
                <a:solidFill>
                  <a:schemeClr val="bg2">
                    <a:lumMod val="40000"/>
                    <a:lumOff val="60000"/>
                  </a:schemeClr>
                </a:solidFill>
              </a:rPr>
              <a:t>Certificate-Degree</a:t>
            </a:r>
          </a:p>
        </p:txBody>
      </p:sp>
      <p:pic>
        <p:nvPicPr>
          <p:cNvPr id="5" name="Content Placeholder 4" descr="Text, letter&#10;&#10;Description automatically generated">
            <a:extLst>
              <a:ext uri="{FF2B5EF4-FFF2-40B4-BE49-F238E27FC236}">
                <a16:creationId xmlns:a16="http://schemas.microsoft.com/office/drawing/2014/main" id="{E08F6622-55CB-48A8-8189-73DCB4FCA8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882" y="1303454"/>
            <a:ext cx="5392209" cy="5220429"/>
          </a:xfrm>
        </p:spPr>
      </p:pic>
      <p:pic>
        <p:nvPicPr>
          <p:cNvPr id="7" name="Picture 6" descr="Text, letter&#10;&#10;Description automatically generated">
            <a:extLst>
              <a:ext uri="{FF2B5EF4-FFF2-40B4-BE49-F238E27FC236}">
                <a16:creationId xmlns:a16="http://schemas.microsoft.com/office/drawing/2014/main" id="{7084E61C-BE4C-4EB8-A684-396CE9471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955" y="1303454"/>
            <a:ext cx="5779625" cy="5220429"/>
          </a:xfrm>
          <a:prstGeom prst="rect">
            <a:avLst/>
          </a:prstGeom>
        </p:spPr>
      </p:pic>
    </p:spTree>
    <p:extLst>
      <p:ext uri="{BB962C8B-B14F-4D97-AF65-F5344CB8AC3E}">
        <p14:creationId xmlns:p14="http://schemas.microsoft.com/office/powerpoint/2010/main" val="2923775592"/>
      </p:ext>
    </p:extLst>
  </p:cSld>
  <p:clrMapOvr>
    <a:masterClrMapping/>
  </p:clrMapOvr>
  <mc:AlternateContent xmlns:mc="http://schemas.openxmlformats.org/markup-compatibility/2006" xmlns:p14="http://schemas.microsoft.com/office/powerpoint/2010/main">
    <mc:Choice Requires="p14">
      <p:transition spd="slow" p14:dur="2000" advTm="10978"/>
    </mc:Choice>
    <mc:Fallback xmlns="">
      <p:transition spd="slow" advTm="1097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AAF5-F691-4B77-93B4-8C78791DFD40}"/>
              </a:ext>
            </a:extLst>
          </p:cNvPr>
          <p:cNvSpPr>
            <a:spLocks noGrp="1"/>
          </p:cNvSpPr>
          <p:nvPr>
            <p:ph type="title"/>
          </p:nvPr>
        </p:nvSpPr>
        <p:spPr/>
        <p:txBody>
          <a:bodyPr/>
          <a:lstStyle/>
          <a:p>
            <a:pPr algn="ctr"/>
            <a:r>
              <a:rPr lang="en-US" dirty="0"/>
              <a:t>          </a:t>
            </a:r>
            <a:r>
              <a:rPr lang="en-US" b="1" dirty="0">
                <a:solidFill>
                  <a:schemeClr val="bg2">
                    <a:lumMod val="60000"/>
                    <a:lumOff val="40000"/>
                  </a:schemeClr>
                </a:solidFill>
              </a:rPr>
              <a:t>Dance Education</a:t>
            </a:r>
          </a:p>
        </p:txBody>
      </p:sp>
      <p:sp>
        <p:nvSpPr>
          <p:cNvPr id="3" name="Content Placeholder 2">
            <a:extLst>
              <a:ext uri="{FF2B5EF4-FFF2-40B4-BE49-F238E27FC236}">
                <a16:creationId xmlns:a16="http://schemas.microsoft.com/office/drawing/2014/main" id="{4D1ABE8E-C6FC-4803-87A5-9CC98A40C829}"/>
              </a:ext>
            </a:extLst>
          </p:cNvPr>
          <p:cNvSpPr>
            <a:spLocks noGrp="1"/>
          </p:cNvSpPr>
          <p:nvPr>
            <p:ph idx="1"/>
          </p:nvPr>
        </p:nvSpPr>
        <p:spPr>
          <a:xfrm>
            <a:off x="1103312" y="2433098"/>
            <a:ext cx="8946541" cy="4303368"/>
          </a:xfrm>
        </p:spPr>
        <p:txBody>
          <a:bodyPr>
            <a:normAutofit/>
          </a:bodyPr>
          <a:lstStyle/>
          <a:p>
            <a:endParaRPr lang="en-US" dirty="0"/>
          </a:p>
          <a:p>
            <a:endParaRPr lang="en-US" dirty="0"/>
          </a:p>
          <a:p>
            <a:endParaRPr lang="en-US" dirty="0"/>
          </a:p>
          <a:p>
            <a:endParaRPr lang="en-US" dirty="0"/>
          </a:p>
          <a:p>
            <a:pPr algn="ctr"/>
            <a:r>
              <a:rPr lang="en-US" sz="1300" b="1" i="1" dirty="0">
                <a:solidFill>
                  <a:schemeClr val="bg2">
                    <a:lumMod val="40000"/>
                    <a:lumOff val="60000"/>
                  </a:schemeClr>
                </a:solidFill>
              </a:rPr>
              <a:t>(Letting my class know it was my last day at UMD)</a:t>
            </a:r>
          </a:p>
          <a:p>
            <a:r>
              <a:rPr lang="en-US" sz="2400" b="1" dirty="0">
                <a:solidFill>
                  <a:schemeClr val="bg2">
                    <a:lumMod val="40000"/>
                    <a:lumOff val="60000"/>
                  </a:schemeClr>
                </a:solidFill>
              </a:rPr>
              <a:t>2018 Vilma completed one semester of Dance 218, foundations of technique ,  Undergraduate studies University of Maryland.</a:t>
            </a:r>
          </a:p>
          <a:p>
            <a:r>
              <a:rPr lang="en-US" sz="2400" b="1" dirty="0">
                <a:solidFill>
                  <a:schemeClr val="bg2">
                    <a:lumMod val="40000"/>
                    <a:lumOff val="60000"/>
                  </a:schemeClr>
                </a:solidFill>
              </a:rPr>
              <a:t>Dance/ Theatre Arts.  Graduated class of 2020. AFA  Montgomery College Rockville MD.</a:t>
            </a:r>
          </a:p>
          <a:p>
            <a:endParaRPr lang="en-US" dirty="0"/>
          </a:p>
        </p:txBody>
      </p:sp>
      <p:pic>
        <p:nvPicPr>
          <p:cNvPr id="5" name="Picture 4" descr="A picture containing wall, indoor, several&#10;&#10;Description automatically generated">
            <a:extLst>
              <a:ext uri="{FF2B5EF4-FFF2-40B4-BE49-F238E27FC236}">
                <a16:creationId xmlns:a16="http://schemas.microsoft.com/office/drawing/2014/main" id="{0DF8D870-CEDF-40A9-85EF-7DE49F77D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024334" y="1387850"/>
            <a:ext cx="5143160" cy="2542307"/>
          </a:xfrm>
          <a:prstGeom prst="rect">
            <a:avLst/>
          </a:prstGeom>
        </p:spPr>
      </p:pic>
      <p:pic>
        <p:nvPicPr>
          <p:cNvPr id="7" name="Picture 6" descr="A picture containing indoor, wall, several&#10;&#10;Description automatically generated">
            <a:extLst>
              <a:ext uri="{FF2B5EF4-FFF2-40B4-BE49-F238E27FC236}">
                <a16:creationId xmlns:a16="http://schemas.microsoft.com/office/drawing/2014/main" id="{EC9BEBF1-83D2-4790-AB05-AA4557D56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998814" y="1387850"/>
            <a:ext cx="5143160" cy="2640137"/>
          </a:xfrm>
          <a:prstGeom prst="rect">
            <a:avLst/>
          </a:prstGeom>
        </p:spPr>
      </p:pic>
    </p:spTree>
    <p:extLst>
      <p:ext uri="{BB962C8B-B14F-4D97-AF65-F5344CB8AC3E}">
        <p14:creationId xmlns:p14="http://schemas.microsoft.com/office/powerpoint/2010/main" val="2436316005"/>
      </p:ext>
    </p:extLst>
  </p:cSld>
  <p:clrMapOvr>
    <a:masterClrMapping/>
  </p:clrMapOvr>
  <mc:AlternateContent xmlns:mc="http://schemas.openxmlformats.org/markup-compatibility/2006" xmlns:p14="http://schemas.microsoft.com/office/powerpoint/2010/main">
    <mc:Choice Requires="p14">
      <p:transition spd="slow" p14:dur="2000" advTm="11853"/>
    </mc:Choice>
    <mc:Fallback xmlns="">
      <p:transition spd="slow" advTm="1185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4490F-3EC2-429F-98E1-7CC1865B3869}"/>
              </a:ext>
            </a:extLst>
          </p:cNvPr>
          <p:cNvSpPr>
            <a:spLocks noGrp="1"/>
          </p:cNvSpPr>
          <p:nvPr>
            <p:ph type="title"/>
          </p:nvPr>
        </p:nvSpPr>
        <p:spPr/>
        <p:txBody>
          <a:bodyPr/>
          <a:lstStyle/>
          <a:p>
            <a:pPr algn="ctr"/>
            <a:r>
              <a:rPr lang="en-US" sz="2800" dirty="0"/>
              <a:t>           </a:t>
            </a:r>
            <a:r>
              <a:rPr lang="en-US" sz="2800" b="1" dirty="0">
                <a:solidFill>
                  <a:schemeClr val="bg2">
                    <a:lumMod val="60000"/>
                    <a:lumOff val="40000"/>
                  </a:schemeClr>
                </a:solidFill>
              </a:rPr>
              <a:t>Pieces that Vilma Choreographed  </a:t>
            </a:r>
          </a:p>
        </p:txBody>
      </p:sp>
      <p:sp>
        <p:nvSpPr>
          <p:cNvPr id="3" name="Content Placeholder 2">
            <a:extLst>
              <a:ext uri="{FF2B5EF4-FFF2-40B4-BE49-F238E27FC236}">
                <a16:creationId xmlns:a16="http://schemas.microsoft.com/office/drawing/2014/main" id="{B96B53DB-2C40-4B9B-8D31-EDBA52A144BF}"/>
              </a:ext>
            </a:extLst>
          </p:cNvPr>
          <p:cNvSpPr>
            <a:spLocks noGrp="1"/>
          </p:cNvSpPr>
          <p:nvPr>
            <p:ph idx="1"/>
          </p:nvPr>
        </p:nvSpPr>
        <p:spPr>
          <a:xfrm>
            <a:off x="382772" y="1265274"/>
            <a:ext cx="11281144" cy="5443870"/>
          </a:xfrm>
        </p:spPr>
        <p:txBody>
          <a:bodyPr/>
          <a:lstStyle/>
          <a:p>
            <a:r>
              <a:rPr lang="en-US" b="1" dirty="0">
                <a:solidFill>
                  <a:schemeClr val="bg2">
                    <a:lumMod val="60000"/>
                    <a:lumOff val="40000"/>
                  </a:schemeClr>
                </a:solidFill>
              </a:rPr>
              <a:t>Lion and the Lamb, music by Crystal Lewis   2003, Video reproduced digitally by Rick Mitchell Videos by design. Featured Dancers, Vilma Bond, and her daughter Petal Mattherson 1998        </a:t>
            </a:r>
            <a:r>
              <a:rPr lang="en-US" sz="1400" b="1" i="1" u="sng" dirty="0">
                <a:solidFill>
                  <a:schemeClr val="bg2">
                    <a:lumMod val="60000"/>
                    <a:lumOff val="40000"/>
                  </a:schemeClr>
                </a:solidFill>
              </a:rPr>
              <a:t>https://www.purityinmovement.org/video </a:t>
            </a:r>
          </a:p>
          <a:p>
            <a:endParaRPr lang="en-US" dirty="0"/>
          </a:p>
          <a:p>
            <a:r>
              <a:rPr lang="en-US" b="1" dirty="0">
                <a:solidFill>
                  <a:schemeClr val="bg2">
                    <a:lumMod val="60000"/>
                    <a:lumOff val="40000"/>
                  </a:schemeClr>
                </a:solidFill>
              </a:rPr>
              <a:t>Woman Thou Art loosed” Music by Vickie Winans.  Video reproduced digitally by Rick Mitchell, Videos by design. Featured dancers Vilma Bond, Pastor Candice Villafana, and Petal Mattherson. 1998      </a:t>
            </a:r>
            <a:r>
              <a:rPr lang="en-US" sz="1400" b="1" i="1" dirty="0">
                <a:solidFill>
                  <a:schemeClr val="bg2">
                    <a:lumMod val="60000"/>
                    <a:lumOff val="40000"/>
                  </a:schemeClr>
                </a:solidFill>
                <a:hlinkClick r:id="rId2"/>
              </a:rPr>
              <a:t>https://www.purityinmovement.org</a:t>
            </a:r>
            <a:r>
              <a:rPr lang="en-US" sz="1400" b="1" i="1" dirty="0">
                <a:solidFill>
                  <a:schemeClr val="bg2">
                    <a:lumMod val="60000"/>
                    <a:lumOff val="40000"/>
                  </a:schemeClr>
                </a:solidFill>
              </a:rPr>
              <a:t> </a:t>
            </a:r>
          </a:p>
          <a:p>
            <a:endParaRPr lang="en-US" b="1" dirty="0">
              <a:solidFill>
                <a:schemeClr val="bg2">
                  <a:lumMod val="60000"/>
                  <a:lumOff val="40000"/>
                </a:schemeClr>
              </a:solidFill>
            </a:endParaRPr>
          </a:p>
          <a:p>
            <a:r>
              <a:rPr lang="en-US" b="1" dirty="0">
                <a:solidFill>
                  <a:schemeClr val="bg2">
                    <a:lumMod val="60000"/>
                    <a:lumOff val="40000"/>
                  </a:schemeClr>
                </a:solidFill>
              </a:rPr>
              <a:t>Via Dolorosa, Music by Sandy Patti. Video reproduced digitally by Rick Mitchell videos by design. Featured dancers. Vilma Bond, Petal Mattherson, Musician and flute player Stephanie Pearson. 1998        </a:t>
            </a:r>
            <a:r>
              <a:rPr lang="en-US" sz="1400" b="1" u="sng" dirty="0">
                <a:solidFill>
                  <a:schemeClr val="bg2">
                    <a:lumMod val="60000"/>
                    <a:lumOff val="40000"/>
                  </a:schemeClr>
                </a:solidFill>
              </a:rPr>
              <a:t>https://www.purityinmovement.org </a:t>
            </a:r>
          </a:p>
          <a:p>
            <a:endParaRPr lang="en-US" b="1" dirty="0">
              <a:solidFill>
                <a:schemeClr val="bg2">
                  <a:lumMod val="60000"/>
                  <a:lumOff val="40000"/>
                </a:schemeClr>
              </a:solidFill>
            </a:endParaRPr>
          </a:p>
          <a:p>
            <a:r>
              <a:rPr lang="en-US" b="1" dirty="0">
                <a:solidFill>
                  <a:schemeClr val="bg2">
                    <a:lumMod val="60000"/>
                    <a:lumOff val="40000"/>
                  </a:schemeClr>
                </a:solidFill>
              </a:rPr>
              <a:t>Will You Be There. Artist the late Michael Jackson.  Soloist/Choreographer Vilma Bond.  Accompanying Dancers, Donna Lightsey and 9 others, names unknown. The Arc Theatre Washington DC. 2009       </a:t>
            </a:r>
            <a:r>
              <a:rPr lang="en-US" sz="1400" b="1" u="sng" dirty="0">
                <a:solidFill>
                  <a:schemeClr val="bg2">
                    <a:lumMod val="60000"/>
                    <a:lumOff val="40000"/>
                  </a:schemeClr>
                </a:solidFill>
              </a:rPr>
              <a:t>https://www.purityinmovement.org </a:t>
            </a:r>
          </a:p>
          <a:p>
            <a:endParaRPr lang="en-US" b="1" dirty="0">
              <a:solidFill>
                <a:schemeClr val="bg2">
                  <a:lumMod val="60000"/>
                  <a:lumOff val="40000"/>
                </a:schemeClr>
              </a:solidFill>
            </a:endParaRPr>
          </a:p>
          <a:p>
            <a:endParaRPr lang="en-US" b="1" dirty="0">
              <a:solidFill>
                <a:schemeClr val="bg2">
                  <a:lumMod val="60000"/>
                  <a:lumOff val="40000"/>
                </a:schemeClr>
              </a:solidFill>
            </a:endParaRPr>
          </a:p>
          <a:p>
            <a:endParaRPr lang="en-US" b="1" dirty="0">
              <a:solidFill>
                <a:schemeClr val="bg2">
                  <a:lumMod val="60000"/>
                  <a:lumOff val="40000"/>
                </a:schemeClr>
              </a:solidFill>
            </a:endParaRPr>
          </a:p>
          <a:p>
            <a:endParaRPr lang="en-US" b="1" dirty="0">
              <a:solidFill>
                <a:schemeClr val="bg2">
                  <a:lumMod val="60000"/>
                  <a:lumOff val="40000"/>
                </a:schemeClr>
              </a:solidFill>
            </a:endParaRPr>
          </a:p>
        </p:txBody>
      </p:sp>
    </p:spTree>
    <p:extLst>
      <p:ext uri="{BB962C8B-B14F-4D97-AF65-F5344CB8AC3E}">
        <p14:creationId xmlns:p14="http://schemas.microsoft.com/office/powerpoint/2010/main" val="2754124211"/>
      </p:ext>
    </p:extLst>
  </p:cSld>
  <p:clrMapOvr>
    <a:masterClrMapping/>
  </p:clrMapOvr>
  <mc:AlternateContent xmlns:mc="http://schemas.openxmlformats.org/markup-compatibility/2006" xmlns:p14="http://schemas.microsoft.com/office/powerpoint/2010/main">
    <mc:Choice Requires="p14">
      <p:transition spd="slow" p14:dur="2000" advTm="11839"/>
    </mc:Choice>
    <mc:Fallback xmlns="">
      <p:transition spd="slow" advTm="1183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F3E54-E85E-4497-AD57-02A58DE5635E}"/>
              </a:ext>
            </a:extLst>
          </p:cNvPr>
          <p:cNvSpPr>
            <a:spLocks noGrp="1"/>
          </p:cNvSpPr>
          <p:nvPr>
            <p:ph type="title"/>
          </p:nvPr>
        </p:nvSpPr>
        <p:spPr>
          <a:xfrm>
            <a:off x="603581" y="463350"/>
            <a:ext cx="9404723" cy="1400530"/>
          </a:xfrm>
        </p:spPr>
        <p:txBody>
          <a:bodyPr/>
          <a:lstStyle/>
          <a:p>
            <a:r>
              <a:rPr lang="en-US" sz="2000" b="1" i="1" dirty="0">
                <a:solidFill>
                  <a:schemeClr val="bg2">
                    <a:lumMod val="60000"/>
                    <a:lumOff val="40000"/>
                  </a:schemeClr>
                </a:solidFill>
              </a:rPr>
              <a:t>Continued.  </a:t>
            </a:r>
          </a:p>
        </p:txBody>
      </p:sp>
      <p:sp>
        <p:nvSpPr>
          <p:cNvPr id="3" name="Content Placeholder 2">
            <a:extLst>
              <a:ext uri="{FF2B5EF4-FFF2-40B4-BE49-F238E27FC236}">
                <a16:creationId xmlns:a16="http://schemas.microsoft.com/office/drawing/2014/main" id="{C632294A-76EE-480C-B389-F5191ADEFA9F}"/>
              </a:ext>
            </a:extLst>
          </p:cNvPr>
          <p:cNvSpPr>
            <a:spLocks noGrp="1"/>
          </p:cNvSpPr>
          <p:nvPr>
            <p:ph idx="1"/>
          </p:nvPr>
        </p:nvSpPr>
        <p:spPr>
          <a:xfrm>
            <a:off x="467834" y="1020726"/>
            <a:ext cx="11313040" cy="5227674"/>
          </a:xfrm>
        </p:spPr>
        <p:txBody>
          <a:bodyPr>
            <a:normAutofit/>
          </a:bodyPr>
          <a:lstStyle/>
          <a:p>
            <a:r>
              <a:rPr lang="en-US" b="1" dirty="0">
                <a:solidFill>
                  <a:schemeClr val="bg2">
                    <a:lumMod val="60000"/>
                    <a:lumOff val="40000"/>
                  </a:schemeClr>
                </a:solidFill>
              </a:rPr>
              <a:t>Prophetic Dance: 2014.  Soloist Vilma Bond. Artist Big Daddy Weave. “Overwhelmed” Vilma Showed up with the ability to minister in dance on the spot, with no time to choreograph. Department of transportation Washington DC    </a:t>
            </a:r>
            <a:r>
              <a:rPr lang="en-US" sz="1400" b="1" i="1" u="sng" dirty="0">
                <a:solidFill>
                  <a:schemeClr val="bg2">
                    <a:lumMod val="60000"/>
                    <a:lumOff val="40000"/>
                  </a:schemeClr>
                </a:solidFill>
              </a:rPr>
              <a:t>https://www.purityinmovement.org  </a:t>
            </a:r>
          </a:p>
          <a:p>
            <a:endParaRPr lang="en-US" b="1" dirty="0">
              <a:solidFill>
                <a:schemeClr val="bg2">
                  <a:lumMod val="60000"/>
                  <a:lumOff val="40000"/>
                </a:schemeClr>
              </a:solidFill>
            </a:endParaRPr>
          </a:p>
          <a:p>
            <a:r>
              <a:rPr lang="en-US" b="1" dirty="0">
                <a:solidFill>
                  <a:schemeClr val="bg2">
                    <a:lumMod val="60000"/>
                    <a:lumOff val="40000"/>
                  </a:schemeClr>
                </a:solidFill>
              </a:rPr>
              <a:t>Social Accomplishments:  </a:t>
            </a:r>
            <a:r>
              <a:rPr lang="en-US" sz="1400" b="1" i="1" dirty="0">
                <a:solidFill>
                  <a:schemeClr val="bg2">
                    <a:lumMod val="60000"/>
                    <a:lumOff val="40000"/>
                  </a:schemeClr>
                </a:solidFill>
                <a:hlinkClick r:id="rId2"/>
              </a:rPr>
              <a:t>https://962b763f-e9e6-4e32-9438-1f418171f76d.filesusr.com/ugd/c287a2_45b83df6c2ff48c1b57f547b4709bc02.pdf</a:t>
            </a:r>
            <a:endParaRPr lang="en-US" sz="1400" b="1" i="1" dirty="0">
              <a:solidFill>
                <a:schemeClr val="bg2">
                  <a:lumMod val="60000"/>
                  <a:lumOff val="40000"/>
                </a:schemeClr>
              </a:solidFill>
            </a:endParaRPr>
          </a:p>
          <a:p>
            <a:endParaRPr lang="en-US" b="1" i="1" dirty="0">
              <a:solidFill>
                <a:schemeClr val="bg2">
                  <a:lumMod val="60000"/>
                  <a:lumOff val="40000"/>
                </a:schemeClr>
              </a:solidFill>
            </a:endParaRPr>
          </a:p>
          <a:p>
            <a:r>
              <a:rPr lang="en-US" b="1" dirty="0">
                <a:solidFill>
                  <a:schemeClr val="bg2">
                    <a:lumMod val="60000"/>
                    <a:lumOff val="40000"/>
                  </a:schemeClr>
                </a:solidFill>
              </a:rPr>
              <a:t>Those who are close to Vilma refer to her as a pioneer, multi-talented, with attributes of discipline, patience, Tenacity, excellence, integrity and acceptance of all cultures, able to do exploits. Vilma lives by (Daniel 6:3) and believes that God has given her His Spirit to do all things in Excellence. </a:t>
            </a:r>
          </a:p>
          <a:p>
            <a:endParaRPr lang="en-US" b="1" dirty="0">
              <a:solidFill>
                <a:schemeClr val="bg2">
                  <a:lumMod val="60000"/>
                  <a:lumOff val="40000"/>
                </a:schemeClr>
              </a:solidFill>
            </a:endParaRPr>
          </a:p>
        </p:txBody>
      </p:sp>
    </p:spTree>
    <p:extLst>
      <p:ext uri="{BB962C8B-B14F-4D97-AF65-F5344CB8AC3E}">
        <p14:creationId xmlns:p14="http://schemas.microsoft.com/office/powerpoint/2010/main" val="3589001433"/>
      </p:ext>
    </p:extLst>
  </p:cSld>
  <p:clrMapOvr>
    <a:masterClrMapping/>
  </p:clrMapOvr>
  <mc:AlternateContent xmlns:mc="http://schemas.openxmlformats.org/markup-compatibility/2006" xmlns:p14="http://schemas.microsoft.com/office/powerpoint/2010/main">
    <mc:Choice Requires="p14">
      <p:transition spd="slow" p14:dur="2000" advTm="11671"/>
    </mc:Choice>
    <mc:Fallback xmlns="">
      <p:transition spd="slow" advTm="1167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4309F268-A45B-4517-B03F-2774BAEFF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2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D71B14-7808-43E1-BE42-8C6201370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C Grad">
            <a:hlinkClick r:id="" action="ppaction://media"/>
            <a:extLst>
              <a:ext uri="{FF2B5EF4-FFF2-40B4-BE49-F238E27FC236}">
                <a16:creationId xmlns:a16="http://schemas.microsoft.com/office/drawing/2014/main" id="{61B58F11-3668-492C-B1AC-C70A7EF2ED08}"/>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477011" y="480060"/>
            <a:ext cx="11237975" cy="5734473"/>
          </a:xfrm>
          <a:prstGeom prst="rect">
            <a:avLst/>
          </a:prstGeom>
        </p:spPr>
      </p:pic>
    </p:spTree>
    <p:custDataLst>
      <p:tags r:id="rId1"/>
    </p:custDataLst>
    <p:extLst>
      <p:ext uri="{BB962C8B-B14F-4D97-AF65-F5344CB8AC3E}">
        <p14:creationId xmlns:p14="http://schemas.microsoft.com/office/powerpoint/2010/main" val="2014440291"/>
      </p:ext>
    </p:extLst>
  </p:cSld>
  <p:clrMapOvr>
    <a:masterClrMapping/>
  </p:clrMapOvr>
  <mc:AlternateContent xmlns:mc="http://schemas.openxmlformats.org/markup-compatibility/2006" xmlns:p14="http://schemas.microsoft.com/office/powerpoint/2010/main">
    <mc:Choice Requires="p14">
      <p:transition spd="slow" p14:dur="2000" advTm="5170"/>
    </mc:Choice>
    <mc:Fallback xmlns="">
      <p:transition spd="slow" advTm="51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FDB863A0-9708-433A-8DAD-2A2C1C358E73}"/>
              </a:ext>
            </a:extLst>
          </p:cNvPr>
          <p:cNvPicPr>
            <a:picLocks noChangeAspect="1"/>
          </p:cNvPicPr>
          <p:nvPr/>
        </p:nvPicPr>
        <p:blipFill rotWithShape="1">
          <a:blip r:embed="rId3">
            <a:extLst>
              <a:ext uri="{28A0092B-C50C-407E-A947-70E740481C1C}">
                <a14:useLocalDpi xmlns:a14="http://schemas.microsoft.com/office/drawing/2010/main" val="0"/>
              </a:ext>
            </a:extLst>
          </a:blip>
          <a:srcRect l="29908" r="15474" b="1"/>
          <a:stretch/>
        </p:blipFill>
        <p:spPr>
          <a:xfrm>
            <a:off x="1" y="-5"/>
            <a:ext cx="4060014" cy="5020241"/>
          </a:xfrm>
          <a:custGeom>
            <a:avLst/>
            <a:gdLst/>
            <a:ahLst/>
            <a:cxnLst/>
            <a:rect l="l" t="t" r="r" b="b"/>
            <a:pathLst>
              <a:path w="4060014" h="5020241">
                <a:moveTo>
                  <a:pt x="0" y="0"/>
                </a:moveTo>
                <a:lnTo>
                  <a:pt x="4060014" y="0"/>
                </a:lnTo>
                <a:lnTo>
                  <a:pt x="4060014" y="451006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Freeform: Shape 2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36916" y="5322074"/>
            <a:ext cx="10165763" cy="1429600"/>
          </a:xfrm>
        </p:spPr>
        <p:txBody>
          <a:bodyPr>
            <a:noAutofit/>
          </a:bodyPr>
          <a:lstStyle/>
          <a:p>
            <a:pPr lvl="0">
              <a:lnSpc>
                <a:spcPct val="90000"/>
              </a:lnSpc>
            </a:pPr>
            <a:br>
              <a:rPr lang="en-US" sz="2400" dirty="0">
                <a:solidFill>
                  <a:schemeClr val="bg2">
                    <a:lumMod val="40000"/>
                    <a:lumOff val="60000"/>
                  </a:schemeClr>
                </a:solidFill>
              </a:rPr>
            </a:br>
            <a:br>
              <a:rPr lang="en-US" sz="2400" dirty="0">
                <a:solidFill>
                  <a:schemeClr val="bg2">
                    <a:lumMod val="40000"/>
                    <a:lumOff val="60000"/>
                  </a:schemeClr>
                </a:solidFill>
              </a:rPr>
            </a:br>
            <a:br>
              <a:rPr lang="en-US" sz="2400" dirty="0">
                <a:solidFill>
                  <a:schemeClr val="bg2">
                    <a:lumMod val="40000"/>
                    <a:lumOff val="60000"/>
                  </a:schemeClr>
                </a:solidFill>
              </a:rPr>
            </a:br>
            <a:br>
              <a:rPr lang="en-US" sz="2400" dirty="0">
                <a:solidFill>
                  <a:schemeClr val="bg2">
                    <a:lumMod val="40000"/>
                    <a:lumOff val="60000"/>
                  </a:schemeClr>
                </a:solidFill>
              </a:rPr>
            </a:br>
            <a:br>
              <a:rPr lang="en-US" sz="2400" dirty="0">
                <a:solidFill>
                  <a:schemeClr val="bg2">
                    <a:lumMod val="40000"/>
                    <a:lumOff val="60000"/>
                  </a:schemeClr>
                </a:solidFill>
              </a:rPr>
            </a:br>
            <a:br>
              <a:rPr lang="en-US" sz="2400" dirty="0">
                <a:solidFill>
                  <a:schemeClr val="bg2">
                    <a:lumMod val="40000"/>
                    <a:lumOff val="60000"/>
                  </a:schemeClr>
                </a:solidFill>
              </a:rPr>
            </a:br>
            <a:br>
              <a:rPr lang="en-US" sz="2400" dirty="0">
                <a:solidFill>
                  <a:schemeClr val="bg2">
                    <a:lumMod val="40000"/>
                    <a:lumOff val="60000"/>
                  </a:schemeClr>
                </a:solidFill>
              </a:rPr>
            </a:br>
            <a:br>
              <a:rPr lang="en-US" sz="2400" dirty="0">
                <a:solidFill>
                  <a:schemeClr val="bg2">
                    <a:lumMod val="40000"/>
                    <a:lumOff val="60000"/>
                  </a:schemeClr>
                </a:solidFill>
              </a:rPr>
            </a:br>
            <a:br>
              <a:rPr lang="en-US" sz="2400" dirty="0">
                <a:solidFill>
                  <a:schemeClr val="bg2">
                    <a:lumMod val="40000"/>
                    <a:lumOff val="60000"/>
                  </a:schemeClr>
                </a:solidFill>
              </a:rPr>
            </a:br>
            <a:br>
              <a:rPr lang="en-US" sz="2400" dirty="0">
                <a:solidFill>
                  <a:schemeClr val="bg2">
                    <a:lumMod val="40000"/>
                    <a:lumOff val="60000"/>
                  </a:schemeClr>
                </a:solidFill>
              </a:rPr>
            </a:br>
            <a:br>
              <a:rPr lang="en-US" sz="2400" dirty="0">
                <a:solidFill>
                  <a:schemeClr val="bg2">
                    <a:lumMod val="40000"/>
                    <a:lumOff val="60000"/>
                  </a:schemeClr>
                </a:solidFill>
              </a:rPr>
            </a:br>
            <a:r>
              <a:rPr lang="en-US" sz="2400" b="1" dirty="0">
                <a:solidFill>
                  <a:schemeClr val="bg2">
                    <a:lumMod val="40000"/>
                    <a:lumOff val="60000"/>
                  </a:schemeClr>
                </a:solidFill>
              </a:rPr>
              <a:t>Vilma Angela Simon Bond, was born in the Island of Trinidad and Tobago. At age sixteen Vilma enrolled in the Astor Johnson Repertory Dance Company and Workshop, there she studied Modern Dance for two-years under the Martha Graham Style</a:t>
            </a:r>
            <a:r>
              <a:rPr lang="en-US" sz="2400" b="1" i="1" dirty="0">
                <a:solidFill>
                  <a:schemeClr val="bg2">
                    <a:lumMod val="40000"/>
                    <a:lumOff val="60000"/>
                  </a:schemeClr>
                </a:solidFill>
              </a:rPr>
              <a:t>.</a:t>
            </a:r>
            <a:br>
              <a:rPr lang="en-US" sz="2400" b="1" i="1" dirty="0">
                <a:solidFill>
                  <a:schemeClr val="bg2">
                    <a:lumMod val="40000"/>
                    <a:lumOff val="60000"/>
                  </a:schemeClr>
                </a:solidFill>
              </a:rPr>
            </a:br>
            <a:endParaRPr lang="en-US" sz="2400" b="1" i="1" dirty="0">
              <a:solidFill>
                <a:schemeClr val="bg2">
                  <a:lumMod val="40000"/>
                  <a:lumOff val="60000"/>
                </a:schemeClr>
              </a:solidFill>
            </a:endParaRPr>
          </a:p>
        </p:txBody>
      </p:sp>
      <p:pic>
        <p:nvPicPr>
          <p:cNvPr id="5" name="Picture 4" descr="A picture containing indoor, ceiling, person&#10;&#10;Description automatically generated">
            <a:extLst>
              <a:ext uri="{FF2B5EF4-FFF2-40B4-BE49-F238E27FC236}">
                <a16:creationId xmlns:a16="http://schemas.microsoft.com/office/drawing/2014/main" id="{3701D843-46E4-4F7A-ACF9-D5E7C2C3E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9991" y="1"/>
            <a:ext cx="3472061" cy="4515022"/>
          </a:xfrm>
          <a:prstGeom prst="rect">
            <a:avLst/>
          </a:prstGeom>
        </p:spPr>
      </p:pic>
      <p:pic>
        <p:nvPicPr>
          <p:cNvPr id="11" name="Picture 10" descr="A person in a white dress&#10;&#10;Description automatically generated with medium confidence">
            <a:extLst>
              <a:ext uri="{FF2B5EF4-FFF2-40B4-BE49-F238E27FC236}">
                <a16:creationId xmlns:a16="http://schemas.microsoft.com/office/drawing/2014/main" id="{F1E26BBA-FF63-45C4-AF0B-96B6C67CC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060014" cy="4542342"/>
          </a:xfrm>
          <a:prstGeom prst="rect">
            <a:avLst/>
          </a:prstGeom>
        </p:spPr>
      </p:pic>
      <p:pic>
        <p:nvPicPr>
          <p:cNvPr id="19" name="Picture 18" descr="A person in a karate uniform&#10;&#10;Description automatically generated with low confidence">
            <a:extLst>
              <a:ext uri="{FF2B5EF4-FFF2-40B4-BE49-F238E27FC236}">
                <a16:creationId xmlns:a16="http://schemas.microsoft.com/office/drawing/2014/main" id="{CF713699-2E5F-4C4B-9A4A-769A1437BF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2031" y="-5"/>
            <a:ext cx="4359968" cy="4526445"/>
          </a:xfrm>
          <a:prstGeom prst="rect">
            <a:avLst/>
          </a:prstGeom>
        </p:spPr>
      </p:pic>
    </p:spTree>
    <p:extLst>
      <p:ext uri="{BB962C8B-B14F-4D97-AF65-F5344CB8AC3E}">
        <p14:creationId xmlns:p14="http://schemas.microsoft.com/office/powerpoint/2010/main" val="191714609"/>
      </p:ext>
    </p:extLst>
  </p:cSld>
  <p:clrMapOvr>
    <a:masterClrMapping/>
  </p:clrMapOvr>
  <mc:AlternateContent xmlns:mc="http://schemas.openxmlformats.org/markup-compatibility/2006" xmlns:p14="http://schemas.microsoft.com/office/powerpoint/2010/main">
    <mc:Choice Requires="p14">
      <p:transition spd="slow" p14:dur="2000" advTm="11362"/>
    </mc:Choice>
    <mc:Fallback xmlns="">
      <p:transition spd="slow" advTm="1136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5" name="Content Placeholder 24">
            <a:extLst>
              <a:ext uri="{FF2B5EF4-FFF2-40B4-BE49-F238E27FC236}">
                <a16:creationId xmlns:a16="http://schemas.microsoft.com/office/drawing/2014/main" id="{1BF3FD70-AFD8-4A8F-A123-52949C059841}"/>
              </a:ext>
            </a:extLst>
          </p:cNvPr>
          <p:cNvSpPr>
            <a:spLocks noGrp="1"/>
          </p:cNvSpPr>
          <p:nvPr>
            <p:ph idx="1"/>
          </p:nvPr>
        </p:nvSpPr>
        <p:spPr>
          <a:xfrm>
            <a:off x="648931" y="1371601"/>
            <a:ext cx="5794400" cy="3317358"/>
          </a:xfrm>
        </p:spPr>
        <p:txBody>
          <a:bodyPr>
            <a:normAutofit/>
          </a:bodyPr>
          <a:lstStyle/>
          <a:p>
            <a:r>
              <a:rPr lang="en-US" sz="3600" b="1" dirty="0">
                <a:solidFill>
                  <a:schemeClr val="bg2">
                    <a:lumMod val="40000"/>
                    <a:lumOff val="60000"/>
                  </a:schemeClr>
                </a:solidFill>
              </a:rPr>
              <a:t>1989, Vilma migrated to the United States and continued pursuing her burning desire to dance. </a:t>
            </a:r>
          </a:p>
        </p:txBody>
      </p:sp>
      <p:sp>
        <p:nvSpPr>
          <p:cNvPr id="30"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Content Placeholder 4" descr="A person wearing a blue robe&#10;&#10;Description automatically generated with low confidence">
            <a:extLst>
              <a:ext uri="{FF2B5EF4-FFF2-40B4-BE49-F238E27FC236}">
                <a16:creationId xmlns:a16="http://schemas.microsoft.com/office/drawing/2014/main" id="{12D30146-F46E-4607-AD9E-14E974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4313" r="1" b="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781020234"/>
      </p:ext>
    </p:extLst>
  </p:cSld>
  <p:clrMapOvr>
    <a:masterClrMapping/>
  </p:clrMapOvr>
  <mc:AlternateContent xmlns:mc="http://schemas.openxmlformats.org/markup-compatibility/2006" xmlns:p14="http://schemas.microsoft.com/office/powerpoint/2010/main">
    <mc:Choice Requires="p14">
      <p:transition spd="slow" p14:dur="2000" advTm="11176"/>
    </mc:Choice>
    <mc:Fallback xmlns="">
      <p:transition spd="slow" advTm="1117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965429AA-CC0E-479E-A72B-8B79A92CC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4">
            <a:extLst>
              <a:ext uri="{FF2B5EF4-FFF2-40B4-BE49-F238E27FC236}">
                <a16:creationId xmlns:a16="http://schemas.microsoft.com/office/drawing/2014/main" id="{C0B41A3B-1F09-4915-A2B4-AE09B719E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chemeClr val="tx1"/>
          </a:solidFill>
          <a:ln w="12700">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person&#10;&#10;Description automatically generated">
            <a:extLst>
              <a:ext uri="{FF2B5EF4-FFF2-40B4-BE49-F238E27FC236}">
                <a16:creationId xmlns:a16="http://schemas.microsoft.com/office/drawing/2014/main" id="{2B6EA1EA-095A-4CCE-B498-D451EB84D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523" y="634182"/>
            <a:ext cx="993870" cy="2716374"/>
          </a:xfrm>
          <a:prstGeom prst="rect">
            <a:avLst/>
          </a:prstGeom>
          <a:effectLst/>
        </p:spPr>
      </p:pic>
      <p:pic>
        <p:nvPicPr>
          <p:cNvPr id="4" name="Picture 3" descr="A picture containing person&#10;&#10;Description automatically generated">
            <a:extLst>
              <a:ext uri="{FF2B5EF4-FFF2-40B4-BE49-F238E27FC236}">
                <a16:creationId xmlns:a16="http://schemas.microsoft.com/office/drawing/2014/main" id="{6067A3AD-4B61-4E61-A679-5516426C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9246" y="1438052"/>
            <a:ext cx="2228116" cy="1587638"/>
          </a:xfrm>
          <a:prstGeom prst="rect">
            <a:avLst/>
          </a:prstGeom>
          <a:effectLst/>
        </p:spPr>
      </p:pic>
      <p:sp>
        <p:nvSpPr>
          <p:cNvPr id="17" name="Rectangle 16">
            <a:extLst>
              <a:ext uri="{FF2B5EF4-FFF2-40B4-BE49-F238E27FC236}">
                <a16:creationId xmlns:a16="http://schemas.microsoft.com/office/drawing/2014/main" id="{BDA9EBA3-5F2D-4F50-A23B-D56365CBC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18F2A25-34C2-4FFE-8526-56A4D46E39ED}"/>
              </a:ext>
            </a:extLst>
          </p:cNvPr>
          <p:cNvSpPr>
            <a:spLocks noGrp="1"/>
          </p:cNvSpPr>
          <p:nvPr>
            <p:ph idx="1"/>
          </p:nvPr>
        </p:nvSpPr>
        <p:spPr>
          <a:xfrm>
            <a:off x="324092" y="324092"/>
            <a:ext cx="5354110" cy="6389224"/>
          </a:xfrm>
        </p:spPr>
        <p:txBody>
          <a:bodyPr>
            <a:normAutofit/>
          </a:bodyPr>
          <a:lstStyle/>
          <a:p>
            <a:endParaRPr lang="en-US" dirty="0"/>
          </a:p>
          <a:p>
            <a:r>
              <a:rPr lang="en-US" sz="2400" b="1" dirty="0">
                <a:solidFill>
                  <a:schemeClr val="bg2">
                    <a:lumMod val="40000"/>
                    <a:lumOff val="60000"/>
                  </a:schemeClr>
                </a:solidFill>
              </a:rPr>
              <a:t>1995-2002, She worshiped and danced at (VCCI) Victory Christian Church International Gaithersburg MD. </a:t>
            </a:r>
          </a:p>
          <a:p>
            <a:r>
              <a:rPr lang="en-US" sz="2400" b="1" dirty="0">
                <a:solidFill>
                  <a:schemeClr val="bg2">
                    <a:lumMod val="40000"/>
                    <a:lumOff val="60000"/>
                  </a:schemeClr>
                </a:solidFill>
              </a:rPr>
              <a:t>Vilma also Completed a two-year course in Ministerial Training and Development and graduated in 2001</a:t>
            </a:r>
          </a:p>
          <a:p>
            <a:r>
              <a:rPr lang="en-US" sz="2400" b="1" dirty="0">
                <a:solidFill>
                  <a:schemeClr val="bg2">
                    <a:lumMod val="40000"/>
                    <a:lumOff val="60000"/>
                  </a:schemeClr>
                </a:solidFill>
              </a:rPr>
              <a:t>After graduation Vilma sat under the teaching of the word for an additional two-years. She also danced at the graduation</a:t>
            </a:r>
            <a:r>
              <a:rPr lang="en-US" sz="2400" b="1" dirty="0"/>
              <a:t>.</a:t>
            </a:r>
          </a:p>
        </p:txBody>
      </p:sp>
      <p:pic>
        <p:nvPicPr>
          <p:cNvPr id="6" name="Picture 5" descr="A group of people sitting in a room&#10;&#10;Description automatically generated with low confidence">
            <a:extLst>
              <a:ext uri="{FF2B5EF4-FFF2-40B4-BE49-F238E27FC236}">
                <a16:creationId xmlns:a16="http://schemas.microsoft.com/office/drawing/2014/main" id="{A2F30BF9-937A-4C2C-917E-F2A336D21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0523" y="3508487"/>
            <a:ext cx="3318160" cy="2232535"/>
          </a:xfrm>
          <a:prstGeom prst="rect">
            <a:avLst/>
          </a:prstGeom>
          <a:effectLst/>
        </p:spPr>
      </p:pic>
    </p:spTree>
    <p:extLst>
      <p:ext uri="{BB962C8B-B14F-4D97-AF65-F5344CB8AC3E}">
        <p14:creationId xmlns:p14="http://schemas.microsoft.com/office/powerpoint/2010/main" val="1034100614"/>
      </p:ext>
    </p:extLst>
  </p:cSld>
  <p:clrMapOvr>
    <a:masterClrMapping/>
  </p:clrMapOvr>
  <mc:AlternateContent xmlns:mc="http://schemas.openxmlformats.org/markup-compatibility/2006" xmlns:p14="http://schemas.microsoft.com/office/powerpoint/2010/main">
    <mc:Choice Requires="p14">
      <p:transition spd="slow" p14:dur="2000" advTm="11747"/>
    </mc:Choice>
    <mc:Fallback xmlns="">
      <p:transition spd="slow" advTm="1174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84E9-B0C1-4809-8008-83DB7B39265D}"/>
              </a:ext>
            </a:extLst>
          </p:cNvPr>
          <p:cNvSpPr>
            <a:spLocks noGrp="1"/>
          </p:cNvSpPr>
          <p:nvPr>
            <p:ph type="title"/>
          </p:nvPr>
        </p:nvSpPr>
        <p:spPr>
          <a:xfrm>
            <a:off x="92596" y="81023"/>
            <a:ext cx="5832901" cy="1551007"/>
          </a:xfrm>
        </p:spPr>
        <p:txBody>
          <a:bodyPr>
            <a:noAutofit/>
          </a:bodyPr>
          <a:lstStyle/>
          <a:p>
            <a:pPr>
              <a:lnSpc>
                <a:spcPct val="90000"/>
              </a:lnSpc>
            </a:pPr>
            <a:r>
              <a:rPr lang="en-US" sz="2400" b="1" dirty="0">
                <a:solidFill>
                  <a:schemeClr val="bg2">
                    <a:lumMod val="40000"/>
                    <a:lumOff val="60000"/>
                  </a:schemeClr>
                </a:solidFill>
              </a:rPr>
              <a:t>Vilma attended many dance workshops and conferences locally and nationally. She danced with ministries such as</a:t>
            </a:r>
            <a:r>
              <a:rPr lang="en-US" sz="2800" b="1" dirty="0"/>
              <a:t>:</a:t>
            </a:r>
          </a:p>
        </p:txBody>
      </p:sp>
      <p:sp>
        <p:nvSpPr>
          <p:cNvPr id="12" name="Rectangle 11">
            <a:extLst>
              <a:ext uri="{FF2B5EF4-FFF2-40B4-BE49-F238E27FC236}">
                <a16:creationId xmlns:a16="http://schemas.microsoft.com/office/drawing/2014/main" id="{69FBE32B-9499-4287-8AFA-644CA4DAE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3">
            <a:extLst>
              <a:ext uri="{FF2B5EF4-FFF2-40B4-BE49-F238E27FC236}">
                <a16:creationId xmlns:a16="http://schemas.microsoft.com/office/drawing/2014/main" id="{9F0C04FE-3098-4E80-8960-37409AEADB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chemeClr val="tx1"/>
          </a:solidFill>
          <a:ln w="12700">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954F2A-A395-473A-8158-3F85B75F7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86BBC03-3DE1-4DAA-8616-2E0B00096F39}"/>
              </a:ext>
            </a:extLst>
          </p:cNvPr>
          <p:cNvSpPr>
            <a:spLocks noGrp="1"/>
          </p:cNvSpPr>
          <p:nvPr>
            <p:ph idx="1"/>
          </p:nvPr>
        </p:nvSpPr>
        <p:spPr>
          <a:xfrm>
            <a:off x="92597" y="2264432"/>
            <a:ext cx="5832900" cy="4195481"/>
          </a:xfrm>
        </p:spPr>
        <p:txBody>
          <a:bodyPr>
            <a:normAutofit/>
          </a:bodyPr>
          <a:lstStyle/>
          <a:p>
            <a:r>
              <a:rPr lang="en-US" sz="2400" b="1" dirty="0">
                <a:solidFill>
                  <a:schemeClr val="bg2">
                    <a:lumMod val="40000"/>
                    <a:lumOff val="60000"/>
                  </a:schemeClr>
                </a:solidFill>
              </a:rPr>
              <a:t>Dancing under the Anointing Ministries “A. Renee Cooper, Washington DC.</a:t>
            </a:r>
          </a:p>
          <a:p>
            <a:r>
              <a:rPr lang="en-US" sz="2400" b="1" dirty="0">
                <a:solidFill>
                  <a:schemeClr val="bg2">
                    <a:lumMod val="40000"/>
                    <a:lumOff val="60000"/>
                  </a:schemeClr>
                </a:solidFill>
              </a:rPr>
              <a:t>Allen Liturgical Dance Ministry, Jamaica Queens, NY.</a:t>
            </a:r>
          </a:p>
          <a:p>
            <a:r>
              <a:rPr lang="en-US" sz="2400" b="1" dirty="0">
                <a:solidFill>
                  <a:schemeClr val="bg2">
                    <a:lumMod val="40000"/>
                    <a:lumOff val="60000"/>
                  </a:schemeClr>
                </a:solidFill>
              </a:rPr>
              <a:t>Divine Dance Institute Dr. Amanda Standard, Capitol Heights, Maryland.</a:t>
            </a:r>
          </a:p>
          <a:p>
            <a:endParaRPr lang="en-US" dirty="0"/>
          </a:p>
        </p:txBody>
      </p:sp>
      <p:pic>
        <p:nvPicPr>
          <p:cNvPr id="7" name="Picture 6" descr="Text, letter&#10;&#10;Description automatically generated">
            <a:extLst>
              <a:ext uri="{FF2B5EF4-FFF2-40B4-BE49-F238E27FC236}">
                <a16:creationId xmlns:a16="http://schemas.microsoft.com/office/drawing/2014/main" id="{B68AEFF0-479D-485E-B994-6A543741B8C5}"/>
              </a:ext>
            </a:extLst>
          </p:cNvPr>
          <p:cNvPicPr>
            <a:picLocks noChangeAspect="1"/>
          </p:cNvPicPr>
          <p:nvPr/>
        </p:nvPicPr>
        <p:blipFill rotWithShape="1">
          <a:blip r:embed="rId3">
            <a:extLst>
              <a:ext uri="{28A0092B-C50C-407E-A947-70E740481C1C}">
                <a14:useLocalDpi xmlns:a14="http://schemas.microsoft.com/office/drawing/2010/main" val="0"/>
              </a:ext>
            </a:extLst>
          </a:blip>
          <a:srcRect t="3805" b="6045"/>
          <a:stretch/>
        </p:blipFill>
        <p:spPr>
          <a:xfrm>
            <a:off x="7493987" y="833548"/>
            <a:ext cx="2581155" cy="2177456"/>
          </a:xfrm>
          <a:prstGeom prst="rect">
            <a:avLst/>
          </a:prstGeom>
          <a:effectLst/>
        </p:spPr>
      </p:pic>
      <p:pic>
        <p:nvPicPr>
          <p:cNvPr id="9" name="Picture 8" descr="Text, letter&#10;&#10;Description automatically generated">
            <a:extLst>
              <a:ext uri="{FF2B5EF4-FFF2-40B4-BE49-F238E27FC236}">
                <a16:creationId xmlns:a16="http://schemas.microsoft.com/office/drawing/2014/main" id="{2153BBD2-642C-4116-88CE-F43075D07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903" y="3251802"/>
            <a:ext cx="3866285" cy="2875287"/>
          </a:xfrm>
          <a:prstGeom prst="rect">
            <a:avLst/>
          </a:prstGeom>
        </p:spPr>
      </p:pic>
    </p:spTree>
    <p:extLst>
      <p:ext uri="{BB962C8B-B14F-4D97-AF65-F5344CB8AC3E}">
        <p14:creationId xmlns:p14="http://schemas.microsoft.com/office/powerpoint/2010/main" val="923723266"/>
      </p:ext>
    </p:extLst>
  </p:cSld>
  <p:clrMapOvr>
    <a:masterClrMapping/>
  </p:clrMapOvr>
  <mc:AlternateContent xmlns:mc="http://schemas.openxmlformats.org/markup-compatibility/2006" xmlns:p14="http://schemas.microsoft.com/office/powerpoint/2010/main">
    <mc:Choice Requires="p14">
      <p:transition spd="slow" p14:dur="2000" advTm="11488"/>
    </mc:Choice>
    <mc:Fallback xmlns="">
      <p:transition spd="slow" advTm="1148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B7DD8-372D-40D3-8E82-019C183738C2}"/>
              </a:ext>
            </a:extLst>
          </p:cNvPr>
          <p:cNvSpPr>
            <a:spLocks noGrp="1"/>
          </p:cNvSpPr>
          <p:nvPr>
            <p:ph idx="1"/>
          </p:nvPr>
        </p:nvSpPr>
        <p:spPr>
          <a:xfrm>
            <a:off x="1103312" y="446568"/>
            <a:ext cx="8946541" cy="6071190"/>
          </a:xfrm>
        </p:spPr>
        <p:txBody>
          <a:bodyPr>
            <a:normAutofit lnSpcReduction="10000"/>
          </a:bodyPr>
          <a:lstStyle/>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1" i="0" u="none" strike="noStrike" kern="1200" cap="none" spc="0" normalizeH="0" baseline="0" noProof="0" dirty="0">
                <a:ln>
                  <a:noFill/>
                </a:ln>
                <a:solidFill>
                  <a:srgbClr val="1E5155">
                    <a:lumMod val="40000"/>
                    <a:lumOff val="60000"/>
                  </a:srgbClr>
                </a:solidFill>
                <a:effectLst/>
                <a:uLnTx/>
                <a:uFillTx/>
                <a:latin typeface="Century Gothic" panose="020B0502020202020204"/>
                <a:ea typeface="+mj-ea"/>
                <a:cs typeface="+mj-cs"/>
              </a:rPr>
              <a:t>Eagles International Institute. Dr. Pamela Hardy, Plano Texas</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000" b="1" i="0" u="none" strike="noStrike" kern="1200" cap="none" spc="0" normalizeH="0" baseline="0" noProof="0" dirty="0">
              <a:ln>
                <a:noFill/>
              </a:ln>
              <a:solidFill>
                <a:srgbClr val="1E5155">
                  <a:lumMod val="40000"/>
                  <a:lumOff val="60000"/>
                </a:srgbClr>
              </a:solidFill>
              <a:effectLst/>
              <a:uLnTx/>
              <a:uFillTx/>
              <a:latin typeface="Century Gothic" panose="020B0502020202020204"/>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lang="en-US" b="1" dirty="0">
              <a:solidFill>
                <a:srgbClr val="1E5155">
                  <a:lumMod val="40000"/>
                  <a:lumOff val="60000"/>
                </a:srgbClr>
              </a:solidFill>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000" b="1" i="0" u="none" strike="noStrike" kern="1200" cap="none" spc="0" normalizeH="0" baseline="0" noProof="0" dirty="0">
              <a:ln>
                <a:noFill/>
              </a:ln>
              <a:solidFill>
                <a:srgbClr val="1E5155">
                  <a:lumMod val="40000"/>
                  <a:lumOff val="60000"/>
                </a:srgbClr>
              </a:solidFill>
              <a:effectLst/>
              <a:uLnTx/>
              <a:uFillTx/>
              <a:latin typeface="Century Gothic" panose="020B0502020202020204"/>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lang="en-US" b="1" dirty="0">
              <a:solidFill>
                <a:srgbClr val="1E5155">
                  <a:lumMod val="40000"/>
                  <a:lumOff val="60000"/>
                </a:srgbClr>
              </a:solidFill>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000" b="1" i="0" u="none" strike="noStrike" kern="1200" cap="none" spc="0" normalizeH="0" baseline="0" noProof="0" dirty="0">
              <a:ln>
                <a:noFill/>
              </a:ln>
              <a:solidFill>
                <a:srgbClr val="1E5155">
                  <a:lumMod val="40000"/>
                  <a:lumOff val="60000"/>
                </a:srgbClr>
              </a:solidFill>
              <a:effectLst/>
              <a:uLnTx/>
              <a:uFillTx/>
              <a:latin typeface="Century Gothic" panose="020B0502020202020204"/>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lang="en-US" b="1" dirty="0">
              <a:solidFill>
                <a:srgbClr val="1E5155">
                  <a:lumMod val="40000"/>
                  <a:lumOff val="60000"/>
                </a:srgbClr>
              </a:solidFill>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000" b="1" i="0" u="none" strike="noStrike" kern="1200" cap="none" spc="0" normalizeH="0" baseline="0" noProof="0" dirty="0">
              <a:ln>
                <a:noFill/>
              </a:ln>
              <a:solidFill>
                <a:srgbClr val="1E5155">
                  <a:lumMod val="40000"/>
                  <a:lumOff val="60000"/>
                </a:srgbClr>
              </a:solidFill>
              <a:effectLst/>
              <a:uLnTx/>
              <a:uFillTx/>
              <a:latin typeface="Century Gothic" panose="020B0502020202020204"/>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lang="en-US" b="1" dirty="0">
              <a:solidFill>
                <a:srgbClr val="1E5155">
                  <a:lumMod val="40000"/>
                  <a:lumOff val="60000"/>
                </a:srgbClr>
              </a:solidFill>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000" b="1" i="0" u="none" strike="noStrike" kern="1200" cap="none" spc="0" normalizeH="0" baseline="0" noProof="0" dirty="0">
              <a:ln>
                <a:noFill/>
              </a:ln>
              <a:solidFill>
                <a:srgbClr val="1E5155">
                  <a:lumMod val="40000"/>
                  <a:lumOff val="60000"/>
                </a:srgbClr>
              </a:solidFill>
              <a:effectLst/>
              <a:uLnTx/>
              <a:uFillTx/>
              <a:latin typeface="Century Gothic" panose="020B0502020202020204"/>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1" i="0" u="none" strike="noStrike" kern="1200" cap="none" spc="0" normalizeH="0" baseline="0" noProof="0" dirty="0">
                <a:ln>
                  <a:noFill/>
                </a:ln>
                <a:solidFill>
                  <a:srgbClr val="1E5155">
                    <a:lumMod val="40000"/>
                    <a:lumOff val="60000"/>
                  </a:srgbClr>
                </a:solidFill>
                <a:effectLst/>
                <a:uLnTx/>
                <a:uFillTx/>
                <a:latin typeface="Century Gothic" panose="020B0502020202020204"/>
                <a:ea typeface="+mj-ea"/>
                <a:cs typeface="+mj-cs"/>
              </a:rPr>
              <a:t>Member of National Liturgical Dance Ministry Network, Maryland Chapter.</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1" i="0" u="none" strike="noStrike" kern="1200" cap="none" spc="0" normalizeH="0" baseline="0" noProof="0" dirty="0">
                <a:ln>
                  <a:noFill/>
                </a:ln>
                <a:solidFill>
                  <a:srgbClr val="1E5155">
                    <a:lumMod val="40000"/>
                    <a:lumOff val="60000"/>
                  </a:srgbClr>
                </a:solidFill>
                <a:effectLst/>
                <a:uLnTx/>
                <a:uFillTx/>
                <a:latin typeface="Century Gothic" panose="020B0502020202020204"/>
                <a:ea typeface="+mj-ea"/>
                <a:cs typeface="+mj-cs"/>
              </a:rPr>
              <a:t>She held a one-year unlimited membership to the Maryland Youth Ballet (MYB). 2005</a:t>
            </a:r>
          </a:p>
          <a:p>
            <a:endParaRPr lang="en-US" dirty="0"/>
          </a:p>
        </p:txBody>
      </p:sp>
      <p:pic>
        <p:nvPicPr>
          <p:cNvPr id="7" name="Picture 6" descr="Text, letter&#10;&#10;Description automatically generated">
            <a:extLst>
              <a:ext uri="{FF2B5EF4-FFF2-40B4-BE49-F238E27FC236}">
                <a16:creationId xmlns:a16="http://schemas.microsoft.com/office/drawing/2014/main" id="{7A5AD4C2-741D-49CD-80BC-02261B1E1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93" y="1403518"/>
            <a:ext cx="3669122" cy="3075885"/>
          </a:xfrm>
          <a:prstGeom prst="rect">
            <a:avLst/>
          </a:prstGeom>
        </p:spPr>
      </p:pic>
      <p:pic>
        <p:nvPicPr>
          <p:cNvPr id="11" name="Picture 10" descr="A picture containing person, indoor&#10;&#10;Description automatically generated">
            <a:extLst>
              <a:ext uri="{FF2B5EF4-FFF2-40B4-BE49-F238E27FC236}">
                <a16:creationId xmlns:a16="http://schemas.microsoft.com/office/drawing/2014/main" id="{58153AC8-5873-41D1-A63E-8569F56D2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714" y="1403518"/>
            <a:ext cx="4039564" cy="2983287"/>
          </a:xfrm>
          <a:prstGeom prst="rect">
            <a:avLst/>
          </a:prstGeom>
        </p:spPr>
      </p:pic>
      <p:pic>
        <p:nvPicPr>
          <p:cNvPr id="4" name="Picture 3" descr="A picture containing person, indoor, crowd&#10;&#10;Description automatically generated">
            <a:extLst>
              <a:ext uri="{FF2B5EF4-FFF2-40B4-BE49-F238E27FC236}">
                <a16:creationId xmlns:a16="http://schemas.microsoft.com/office/drawing/2014/main" id="{99F9CF00-8BC4-4725-B02B-2A31BAE68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573" y="1403518"/>
            <a:ext cx="3953427" cy="2983287"/>
          </a:xfrm>
          <a:prstGeom prst="rect">
            <a:avLst/>
          </a:prstGeom>
        </p:spPr>
      </p:pic>
    </p:spTree>
    <p:extLst>
      <p:ext uri="{BB962C8B-B14F-4D97-AF65-F5344CB8AC3E}">
        <p14:creationId xmlns:p14="http://schemas.microsoft.com/office/powerpoint/2010/main" val="3904052780"/>
      </p:ext>
    </p:extLst>
  </p:cSld>
  <p:clrMapOvr>
    <a:masterClrMapping/>
  </p:clrMapOvr>
  <mc:AlternateContent xmlns:mc="http://schemas.openxmlformats.org/markup-compatibility/2006" xmlns:p14="http://schemas.microsoft.com/office/powerpoint/2010/main">
    <mc:Choice Requires="p14">
      <p:transition spd="slow" p14:dur="2000" advTm="11212"/>
    </mc:Choice>
    <mc:Fallback xmlns="">
      <p:transition spd="slow" advTm="1121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BA1BA63-F66D-4FE2-A0A0-265585FFA35C}"/>
              </a:ext>
            </a:extLst>
          </p:cNvPr>
          <p:cNvSpPr>
            <a:spLocks noGrp="1"/>
          </p:cNvSpPr>
          <p:nvPr>
            <p:ph type="title"/>
          </p:nvPr>
        </p:nvSpPr>
        <p:spPr>
          <a:xfrm>
            <a:off x="647701" y="1454964"/>
            <a:ext cx="4799009" cy="3308840"/>
          </a:xfrm>
        </p:spPr>
        <p:txBody>
          <a:bodyPr vert="horz" lIns="91440" tIns="45720" rIns="91440" bIns="45720" rtlCol="0" anchor="b">
            <a:normAutofit/>
          </a:bodyPr>
          <a:lstStyle/>
          <a:p>
            <a:pPr>
              <a:lnSpc>
                <a:spcPct val="90000"/>
              </a:lnSpc>
            </a:pPr>
            <a:r>
              <a:rPr lang="en-US" sz="3600" b="1" dirty="0">
                <a:solidFill>
                  <a:schemeClr val="bg2">
                    <a:lumMod val="40000"/>
                    <a:lumOff val="60000"/>
                  </a:schemeClr>
                </a:solidFill>
              </a:rPr>
              <a:t>May 6, 2000, Vilma conducted her first Dance Workshop for St. Marks United Methodist Church in Laurel, Maryland</a:t>
            </a:r>
            <a:r>
              <a:rPr lang="en-US" sz="3400" dirty="0"/>
              <a:t>.</a:t>
            </a:r>
          </a:p>
        </p:txBody>
      </p:sp>
      <p:pic>
        <p:nvPicPr>
          <p:cNvPr id="5" name="Content Placeholder 4" descr="Text, letter&#10;&#10;Description automatically generated">
            <a:extLst>
              <a:ext uri="{FF2B5EF4-FFF2-40B4-BE49-F238E27FC236}">
                <a16:creationId xmlns:a16="http://schemas.microsoft.com/office/drawing/2014/main" id="{C6C60A8D-E08F-4FAF-B170-10883EA858BB}"/>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r="1" b="15367"/>
          <a:stretch/>
        </p:blipFill>
        <p:spPr>
          <a:xfrm>
            <a:off x="5818548" y="570703"/>
            <a:ext cx="5305064" cy="6118494"/>
          </a:xfrm>
          <a:prstGeom prst="rect">
            <a:avLst/>
          </a:prstGeom>
        </p:spPr>
      </p:pic>
      <p:sp>
        <p:nvSpPr>
          <p:cNvPr id="22" name="Rectangle 21">
            <a:extLst>
              <a:ext uri="{FF2B5EF4-FFF2-40B4-BE49-F238E27FC236}">
                <a16:creationId xmlns:a16="http://schemas.microsoft.com/office/drawing/2014/main" id="{4A5788BB-481F-4FC7-AD49-73D20DDD6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02133863"/>
      </p:ext>
    </p:extLst>
  </p:cSld>
  <p:clrMapOvr>
    <a:masterClrMapping/>
  </p:clrMapOvr>
  <mc:AlternateContent xmlns:mc="http://schemas.openxmlformats.org/markup-compatibility/2006" xmlns:p14="http://schemas.microsoft.com/office/powerpoint/2010/main">
    <mc:Choice Requires="p14">
      <p:transition spd="slow" p14:dur="2000" advTm="10881"/>
    </mc:Choice>
    <mc:Fallback xmlns="">
      <p:transition spd="slow" advTm="1088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E48944C-BF23-48C9-88FC-83CAC4A03363}"/>
              </a:ext>
            </a:extLst>
          </p:cNvPr>
          <p:cNvSpPr>
            <a:spLocks noGrp="1"/>
          </p:cNvSpPr>
          <p:nvPr>
            <p:ph idx="1"/>
          </p:nvPr>
        </p:nvSpPr>
        <p:spPr>
          <a:xfrm>
            <a:off x="648930" y="1158950"/>
            <a:ext cx="5603015" cy="3817087"/>
          </a:xfrm>
        </p:spPr>
        <p:txBody>
          <a:bodyPr>
            <a:normAutofit/>
          </a:bodyPr>
          <a:lstStyle/>
          <a:p>
            <a:r>
              <a:rPr kumimoji="0" lang="en-US" sz="3600" b="1" i="0" u="none" strike="noStrike" kern="1200" cap="none" spc="0" normalizeH="0" baseline="0" noProof="0" dirty="0">
                <a:ln>
                  <a:noFill/>
                </a:ln>
                <a:solidFill>
                  <a:schemeClr val="bg2">
                    <a:lumMod val="60000"/>
                    <a:lumOff val="40000"/>
                  </a:schemeClr>
                </a:solidFill>
                <a:effectLst/>
                <a:uLnTx/>
                <a:uFillTx/>
                <a:latin typeface="Century Gothic" panose="020B0502020202020204"/>
                <a:ea typeface="+mj-ea"/>
                <a:cs typeface="+mj-cs"/>
              </a:rPr>
              <a:t>2002-2003 Vilma worship and danced at (VCMI) Victory Christian Ministries International Suitland Maryland</a:t>
            </a:r>
            <a:r>
              <a:rPr kumimoji="0" lang="en-US" sz="3600" b="0" i="0" u="none" strike="noStrike" kern="1200" cap="none" spc="0" normalizeH="0" baseline="0" noProof="0" dirty="0">
                <a:ln>
                  <a:noFill/>
                </a:ln>
                <a:solidFill>
                  <a:schemeClr val="bg2">
                    <a:lumMod val="60000"/>
                    <a:lumOff val="40000"/>
                  </a:schemeClr>
                </a:solidFill>
                <a:effectLst/>
                <a:uLnTx/>
                <a:uFillTx/>
                <a:latin typeface="Century Gothic" panose="020B0502020202020204"/>
                <a:ea typeface="+mj-ea"/>
                <a:cs typeface="+mj-cs"/>
              </a:rPr>
              <a:t>. </a:t>
            </a:r>
            <a:endParaRPr lang="en-US" sz="3200" dirty="0">
              <a:solidFill>
                <a:schemeClr val="bg2">
                  <a:lumMod val="60000"/>
                  <a:lumOff val="40000"/>
                </a:schemeClr>
              </a:solidFill>
            </a:endParaRPr>
          </a:p>
        </p:txBody>
      </p:sp>
      <p:sp>
        <p:nvSpPr>
          <p:cNvPr id="1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Content Placeholder 4" descr="A picture containing person, dancer, dark&#10;&#10;Description automatically generated">
            <a:extLst>
              <a:ext uri="{FF2B5EF4-FFF2-40B4-BE49-F238E27FC236}">
                <a16:creationId xmlns:a16="http://schemas.microsoft.com/office/drawing/2014/main" id="{E854B341-51ED-42A9-8BD9-BD54789E36D9}"/>
              </a:ext>
            </a:extLst>
          </p:cNvPr>
          <p:cNvPicPr>
            <a:picLocks noChangeAspect="1"/>
          </p:cNvPicPr>
          <p:nvPr/>
        </p:nvPicPr>
        <p:blipFill rotWithShape="1">
          <a:blip r:embed="rId3">
            <a:extLst>
              <a:ext uri="{28A0092B-C50C-407E-A947-70E740481C1C}">
                <a14:useLocalDpi xmlns:a14="http://schemas.microsoft.com/office/drawing/2010/main" val="0"/>
              </a:ext>
            </a:extLst>
          </a:blip>
          <a:srcRect b="1204"/>
          <a:stretch/>
        </p:blipFill>
        <p:spPr>
          <a:xfrm>
            <a:off x="6251945" y="1"/>
            <a:ext cx="559272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230264531"/>
      </p:ext>
    </p:extLst>
  </p:cSld>
  <p:clrMapOvr>
    <a:masterClrMapping/>
  </p:clrMapOvr>
  <mc:AlternateContent xmlns:mc="http://schemas.openxmlformats.org/markup-compatibility/2006" xmlns:p14="http://schemas.microsoft.com/office/powerpoint/2010/main">
    <mc:Choice Requires="p14">
      <p:transition spd="slow" p14:dur="2000" advTm="11431"/>
    </mc:Choice>
    <mc:Fallback xmlns="">
      <p:transition spd="slow" advTm="1143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8" name="Rectangle 13">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D2F9019-DBC1-4E6A-A1F2-E63BBEDD8FA1}"/>
              </a:ext>
            </a:extLst>
          </p:cNvPr>
          <p:cNvSpPr>
            <a:spLocks noGrp="1"/>
          </p:cNvSpPr>
          <p:nvPr>
            <p:ph type="title"/>
          </p:nvPr>
        </p:nvSpPr>
        <p:spPr>
          <a:xfrm>
            <a:off x="5187847" y="-14447"/>
            <a:ext cx="5229732" cy="1331067"/>
          </a:xfrm>
        </p:spPr>
        <p:txBody>
          <a:bodyPr>
            <a:noAutofit/>
          </a:bodyPr>
          <a:lstStyle/>
          <a:p>
            <a:pPr algn="ctr">
              <a:lnSpc>
                <a:spcPct val="90000"/>
              </a:lnSpc>
            </a:pPr>
            <a:r>
              <a:rPr lang="en-US" sz="2400" b="1" dirty="0">
                <a:solidFill>
                  <a:schemeClr val="bg2">
                    <a:lumMod val="60000"/>
                    <a:lumOff val="40000"/>
                  </a:schemeClr>
                </a:solidFill>
              </a:rPr>
              <a:t>2003, Vilma attended the first International Christian Dance Fellowship Conference, Plano Texas where 29 countries were represented</a:t>
            </a:r>
            <a:r>
              <a:rPr lang="en-US" sz="2400" b="1" dirty="0"/>
              <a:t>.</a:t>
            </a:r>
          </a:p>
        </p:txBody>
      </p:sp>
      <p:sp>
        <p:nvSpPr>
          <p:cNvPr id="2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6" descr="A person in a blue shirt&#10;&#10;Description automatically generated with low confidence">
            <a:extLst>
              <a:ext uri="{FF2B5EF4-FFF2-40B4-BE49-F238E27FC236}">
                <a16:creationId xmlns:a16="http://schemas.microsoft.com/office/drawing/2014/main" id="{267FBD87-8F98-4631-BE1F-B38CC2874075}"/>
              </a:ext>
            </a:extLst>
          </p:cNvPr>
          <p:cNvPicPr>
            <a:picLocks noChangeAspect="1"/>
          </p:cNvPicPr>
          <p:nvPr/>
        </p:nvPicPr>
        <p:blipFill rotWithShape="1">
          <a:blip r:embed="rId3">
            <a:extLst>
              <a:ext uri="{28A0092B-C50C-407E-A947-70E740481C1C}">
                <a14:useLocalDpi xmlns:a14="http://schemas.microsoft.com/office/drawing/2010/main" val="0"/>
              </a:ext>
            </a:extLst>
          </a:blip>
          <a:srcRect r="2" b="2176"/>
          <a:stretch/>
        </p:blipFill>
        <p:spPr>
          <a:xfrm>
            <a:off x="15942" y="-14447"/>
            <a:ext cx="4971922" cy="3428990"/>
          </a:xfrm>
          <a:custGeom>
            <a:avLst/>
            <a:gdLst/>
            <a:ahLst/>
            <a:cxnLst/>
            <a:rect l="l" t="t" r="r" b="b"/>
            <a:pathLst>
              <a:path w="4971922" h="3429000">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29000"/>
                </a:lnTo>
                <a:lnTo>
                  <a:pt x="0" y="3429000"/>
                </a:lnTo>
                <a:lnTo>
                  <a:pt x="0" y="1"/>
                </a:lnTo>
                <a:lnTo>
                  <a:pt x="3628384" y="1"/>
                </a:lnTo>
                <a:close/>
              </a:path>
            </a:pathLst>
          </a:custGeom>
        </p:spPr>
      </p:pic>
      <p:sp>
        <p:nvSpPr>
          <p:cNvPr id="18" name="Rectangle 17">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descr="A picture containing wall, indoor&#10;&#10;Description automatically generated">
            <a:extLst>
              <a:ext uri="{FF2B5EF4-FFF2-40B4-BE49-F238E27FC236}">
                <a16:creationId xmlns:a16="http://schemas.microsoft.com/office/drawing/2014/main" id="{7CD56B3B-8EA3-473C-A90D-B865F7C48F4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87864" y="4518837"/>
            <a:ext cx="2922272" cy="2330415"/>
          </a:xfrm>
        </p:spPr>
      </p:pic>
      <p:pic>
        <p:nvPicPr>
          <p:cNvPr id="5" name="Content Placeholder 4" descr="A picture containing text&#10;&#10;Description automatically generated">
            <a:extLst>
              <a:ext uri="{FF2B5EF4-FFF2-40B4-BE49-F238E27FC236}">
                <a16:creationId xmlns:a16="http://schemas.microsoft.com/office/drawing/2014/main" id="{8EA3019E-B3DB-4C1B-9699-D5D829C18327}"/>
              </a:ext>
            </a:extLst>
          </p:cNvPr>
          <p:cNvPicPr>
            <a:picLocks noChangeAspect="1"/>
          </p:cNvPicPr>
          <p:nvPr/>
        </p:nvPicPr>
        <p:blipFill rotWithShape="1">
          <a:blip r:embed="rId5">
            <a:extLst>
              <a:ext uri="{28A0092B-C50C-407E-A947-70E740481C1C}">
                <a14:useLocalDpi xmlns:a14="http://schemas.microsoft.com/office/drawing/2010/main" val="0"/>
              </a:ext>
            </a:extLst>
          </a:blip>
          <a:srcRect l="3327" r="2400" b="-4"/>
          <a:stretch/>
        </p:blipFill>
        <p:spPr>
          <a:xfrm>
            <a:off x="20" y="3428999"/>
            <a:ext cx="4973079" cy="3429001"/>
          </a:xfrm>
          <a:custGeom>
            <a:avLst/>
            <a:gdLst/>
            <a:ahLst/>
            <a:cxnLst/>
            <a:rect l="l" t="t" r="r" b="b"/>
            <a:pathLst>
              <a:path w="4973099" h="3429001">
                <a:moveTo>
                  <a:pt x="0" y="0"/>
                </a:moveTo>
                <a:lnTo>
                  <a:pt x="4720965" y="0"/>
                </a:lnTo>
                <a:lnTo>
                  <a:pt x="4720965" y="56236"/>
                </a:lnTo>
                <a:lnTo>
                  <a:pt x="4722982" y="196139"/>
                </a:lnTo>
                <a:lnTo>
                  <a:pt x="4726007" y="333299"/>
                </a:lnTo>
                <a:lnTo>
                  <a:pt x="4728865" y="469087"/>
                </a:lnTo>
                <a:lnTo>
                  <a:pt x="4732059" y="602133"/>
                </a:lnTo>
                <a:lnTo>
                  <a:pt x="4736933" y="734492"/>
                </a:lnTo>
                <a:lnTo>
                  <a:pt x="4742144" y="864793"/>
                </a:lnTo>
                <a:lnTo>
                  <a:pt x="4746850" y="992352"/>
                </a:lnTo>
                <a:lnTo>
                  <a:pt x="4760130" y="1241298"/>
                </a:lnTo>
                <a:lnTo>
                  <a:pt x="4774249" y="1479956"/>
                </a:lnTo>
                <a:lnTo>
                  <a:pt x="4789041" y="1709013"/>
                </a:lnTo>
                <a:lnTo>
                  <a:pt x="4805346" y="1925726"/>
                </a:lnTo>
                <a:lnTo>
                  <a:pt x="4822323" y="2132838"/>
                </a:lnTo>
                <a:lnTo>
                  <a:pt x="4840644" y="2324862"/>
                </a:lnTo>
                <a:lnTo>
                  <a:pt x="4858630" y="2505227"/>
                </a:lnTo>
                <a:lnTo>
                  <a:pt x="4876615" y="2671191"/>
                </a:lnTo>
                <a:lnTo>
                  <a:pt x="4893592" y="2823438"/>
                </a:lnTo>
                <a:lnTo>
                  <a:pt x="4909729" y="2958541"/>
                </a:lnTo>
                <a:lnTo>
                  <a:pt x="4925025" y="3080613"/>
                </a:lnTo>
                <a:lnTo>
                  <a:pt x="4937800" y="3183483"/>
                </a:lnTo>
                <a:lnTo>
                  <a:pt x="4949902" y="3269894"/>
                </a:lnTo>
                <a:lnTo>
                  <a:pt x="4967216" y="3388538"/>
                </a:lnTo>
                <a:lnTo>
                  <a:pt x="4973099" y="3429000"/>
                </a:lnTo>
                <a:lnTo>
                  <a:pt x="4075210" y="3429000"/>
                </a:lnTo>
                <a:lnTo>
                  <a:pt x="4075210" y="3429001"/>
                </a:lnTo>
                <a:lnTo>
                  <a:pt x="0" y="3429001"/>
                </a:lnTo>
                <a:close/>
              </a:path>
            </a:pathLst>
          </a:custGeom>
        </p:spPr>
      </p:pic>
      <p:pic>
        <p:nvPicPr>
          <p:cNvPr id="13" name="Picture 12" descr="A picture containing person, floor, indoor, playing&#10;&#10;Description automatically generated">
            <a:extLst>
              <a:ext uri="{FF2B5EF4-FFF2-40B4-BE49-F238E27FC236}">
                <a16:creationId xmlns:a16="http://schemas.microsoft.com/office/drawing/2014/main" id="{5FAE8D0C-6AA1-438B-8F8D-E2C75EE256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5354" y="1733107"/>
            <a:ext cx="3814995" cy="5116145"/>
          </a:xfrm>
          <a:prstGeom prst="rect">
            <a:avLst/>
          </a:prstGeom>
        </p:spPr>
      </p:pic>
      <p:pic>
        <p:nvPicPr>
          <p:cNvPr id="15" name="Picture 14" descr="A picture containing person, indoor, wall, ceiling&#10;&#10;Description automatically generated">
            <a:extLst>
              <a:ext uri="{FF2B5EF4-FFF2-40B4-BE49-F238E27FC236}">
                <a16:creationId xmlns:a16="http://schemas.microsoft.com/office/drawing/2014/main" id="{7A734268-77D5-4952-9652-969F0709FC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3099" y="1733107"/>
            <a:ext cx="2922272" cy="2649539"/>
          </a:xfrm>
          <a:prstGeom prst="rect">
            <a:avLst/>
          </a:prstGeom>
        </p:spPr>
      </p:pic>
    </p:spTree>
    <p:extLst>
      <p:ext uri="{BB962C8B-B14F-4D97-AF65-F5344CB8AC3E}">
        <p14:creationId xmlns:p14="http://schemas.microsoft.com/office/powerpoint/2010/main" val="1385637183"/>
      </p:ext>
    </p:extLst>
  </p:cSld>
  <p:clrMapOvr>
    <a:masterClrMapping/>
  </p:clrMapOvr>
  <mc:AlternateContent xmlns:mc="http://schemas.openxmlformats.org/markup-compatibility/2006" xmlns:p14="http://schemas.microsoft.com/office/powerpoint/2010/main">
    <mc:Choice Requires="p14">
      <p:transition spd="slow" p14:dur="2000" advTm="12134"/>
    </mc:Choice>
    <mc:Fallback xmlns="">
      <p:transition spd="slow" advTm="1213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544</TotalTime>
  <Words>791</Words>
  <Application>Microsoft Office PowerPoint</Application>
  <PresentationFormat>Widescreen</PresentationFormat>
  <Paragraphs>59</Paragraphs>
  <Slides>17</Slides>
  <Notes>0</Notes>
  <HiddenSlides>0</HiddenSlides>
  <MMClips>1</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17</vt:i4>
      </vt:variant>
      <vt:variant>
        <vt:lpstr>Custom Shows</vt:lpstr>
      </vt:variant>
      <vt:variant>
        <vt:i4>1</vt:i4>
      </vt:variant>
    </vt:vector>
  </HeadingPairs>
  <TitlesOfParts>
    <vt:vector size="22" baseType="lpstr">
      <vt:lpstr>Arial</vt:lpstr>
      <vt:lpstr>Century Gothic</vt:lpstr>
      <vt:lpstr>Wingdings 3</vt:lpstr>
      <vt:lpstr>Ion</vt:lpstr>
      <vt:lpstr>PowerPoint Presentation</vt:lpstr>
      <vt:lpstr>           Vilma Angela Simon Bond, was born in the Island of Trinidad and Tobago. At age sixteen Vilma enrolled in the Astor Johnson Repertory Dance Company and Workshop, there she studied Modern Dance for two-years under the Martha Graham Style. </vt:lpstr>
      <vt:lpstr>PowerPoint Presentation</vt:lpstr>
      <vt:lpstr>PowerPoint Presentation</vt:lpstr>
      <vt:lpstr>Vilma attended many dance workshops and conferences locally and nationally. She danced with ministries such as:</vt:lpstr>
      <vt:lpstr>PowerPoint Presentation</vt:lpstr>
      <vt:lpstr>May 6, 2000, Vilma conducted her first Dance Workshop for St. Marks United Methodist Church in Laurel, Maryland.</vt:lpstr>
      <vt:lpstr>PowerPoint Presentation</vt:lpstr>
      <vt:lpstr>2003, Vilma attended the first International Christian Dance Fellowship Conference, Plano Texas where 29 countries were represented.</vt:lpstr>
      <vt:lpstr>2007, Vilma crossed denominational barriers. She was instrumental in assisting to officially start a Dance Ministry at New Hope Adventist Church, Fulton Maryland.  Her venture was successful, and She later wrote their First Dance Ministry (By Laws) Manual, and received the copywrite in 2009 . </vt:lpstr>
      <vt:lpstr>2015, Vilma held the first ever Summer Dance Camp, With New Hope Adventist Church. Flags and Pageantry Instructor: Lay Pastor Lidia Atolagbe  Choreographer and movement instructor: Vilma Bond.</vt:lpstr>
      <vt:lpstr>EDUCATION</vt:lpstr>
      <vt:lpstr>Certificate-Degree</vt:lpstr>
      <vt:lpstr>          Dance Education</vt:lpstr>
      <vt:lpstr>           Pieces that Vilma Choreographed  </vt:lpstr>
      <vt:lpstr>Continued.  </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vilma Bond</dc:creator>
  <cp:lastModifiedBy>vilma Bond</cp:lastModifiedBy>
  <cp:revision>56</cp:revision>
  <dcterms:created xsi:type="dcterms:W3CDTF">2021-03-11T08:06:13Z</dcterms:created>
  <dcterms:modified xsi:type="dcterms:W3CDTF">2022-03-02T15:12:20Z</dcterms:modified>
</cp:coreProperties>
</file>