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56" r:id="rId3"/>
    <p:sldId id="261" r:id="rId4"/>
    <p:sldId id="257" r:id="rId5"/>
    <p:sldId id="262" r:id="rId6"/>
    <p:sldId id="258" r:id="rId7"/>
    <p:sldId id="263" r:id="rId8"/>
    <p:sldId id="271" r:id="rId9"/>
    <p:sldId id="259" r:id="rId10"/>
    <p:sldId id="272" r:id="rId11"/>
    <p:sldId id="273" r:id="rId12"/>
    <p:sldId id="274" r:id="rId13"/>
    <p:sldId id="275" r:id="rId14"/>
    <p:sldId id="264" r:id="rId15"/>
    <p:sldId id="269" r:id="rId16"/>
    <p:sldId id="267" r:id="rId17"/>
    <p:sldId id="265" r:id="rId18"/>
    <p:sldId id="266" r:id="rId19"/>
    <p:sldId id="268"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6" autoAdjust="0"/>
    <p:restoredTop sz="86393" autoAdjust="0"/>
  </p:normalViewPr>
  <p:slideViewPr>
    <p:cSldViewPr snapToGrid="0" showGuides="1">
      <p:cViewPr varScale="1">
        <p:scale>
          <a:sx n="71" d="100"/>
          <a:sy n="71" d="100"/>
        </p:scale>
        <p:origin x="354" y="60"/>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3/2/2022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278A0F4-6CFD-4110-9D01-000881FB7E78}"/>
              </a:ext>
            </a:extLst>
          </p:cNvPr>
          <p:cNvSpPr>
            <a:spLocks noGrp="1"/>
          </p:cNvSpPr>
          <p:nvPr>
            <p:ph type="title"/>
          </p:nvPr>
        </p:nvSpPr>
        <p:spPr>
          <a:xfrm>
            <a:off x="93785" y="467436"/>
            <a:ext cx="4529464" cy="5487888"/>
          </a:xfrm>
        </p:spPr>
        <p:txBody>
          <a:bodyPr vert="horz" lIns="91440" tIns="45720" rIns="91440" bIns="45720" rtlCol="0" anchor="ctr">
            <a:noAutofit/>
          </a:bodyPr>
          <a:lstStyle/>
          <a:p>
            <a:pPr algn="ctr"/>
            <a:r>
              <a:rPr lang="en-US" sz="3600" dirty="0">
                <a:solidFill>
                  <a:srgbClr val="FFFFFF"/>
                </a:solidFill>
              </a:rPr>
              <a:t>WELCOME  VCCI</a:t>
            </a:r>
            <a:br>
              <a:rPr lang="en-US" sz="3600" dirty="0">
                <a:solidFill>
                  <a:srgbClr val="FFFFFF"/>
                </a:solidFill>
              </a:rPr>
            </a:br>
            <a:r>
              <a:rPr lang="en-US" sz="3600" dirty="0">
                <a:solidFill>
                  <a:srgbClr val="FFFFFF"/>
                </a:solidFill>
              </a:rPr>
              <a:t>movement ministry</a:t>
            </a:r>
            <a:br>
              <a:rPr lang="en-US" sz="3600" dirty="0">
                <a:solidFill>
                  <a:srgbClr val="FFFFFF"/>
                </a:solidFill>
              </a:rPr>
            </a:br>
            <a:br>
              <a:rPr lang="en-US" sz="3600" dirty="0">
                <a:solidFill>
                  <a:srgbClr val="FFFFFF"/>
                </a:solidFill>
              </a:rPr>
            </a:br>
            <a:r>
              <a:rPr lang="en-US" sz="3600" dirty="0">
                <a:solidFill>
                  <a:srgbClr val="FFFFFF"/>
                </a:solidFill>
              </a:rPr>
              <a:t>LESSON</a:t>
            </a:r>
            <a:br>
              <a:rPr lang="en-US" sz="3600" dirty="0">
                <a:solidFill>
                  <a:srgbClr val="FFFFFF"/>
                </a:solidFill>
              </a:rPr>
            </a:br>
            <a:br>
              <a:rPr lang="en-US" sz="3600" dirty="0">
                <a:solidFill>
                  <a:srgbClr val="FFFFFF"/>
                </a:solidFill>
              </a:rPr>
            </a:br>
            <a:br>
              <a:rPr lang="en-US" sz="3600" dirty="0">
                <a:solidFill>
                  <a:srgbClr val="FFFFFF"/>
                </a:solidFill>
              </a:rPr>
            </a:br>
            <a:r>
              <a:rPr lang="en-US" sz="3600" dirty="0">
                <a:solidFill>
                  <a:srgbClr val="FFFFFF"/>
                </a:solidFill>
              </a:rPr>
              <a:t> </a:t>
            </a:r>
            <a:r>
              <a:rPr lang="en-US" dirty="0">
                <a:solidFill>
                  <a:srgbClr val="FFFFFF"/>
                </a:solidFill>
              </a:rPr>
              <a:t>Holy Spirit help in the</a:t>
            </a:r>
            <a:br>
              <a:rPr lang="en-US" dirty="0">
                <a:solidFill>
                  <a:srgbClr val="FFFFFF"/>
                </a:solidFill>
              </a:rPr>
            </a:br>
            <a:r>
              <a:rPr lang="en-US" dirty="0">
                <a:solidFill>
                  <a:srgbClr val="FFFFFF"/>
                </a:solidFill>
              </a:rPr>
              <a:t>choreography process</a:t>
            </a:r>
            <a:endParaRPr lang="en-US" sz="3600" dirty="0">
              <a:solidFill>
                <a:srgbClr val="FFFFFF"/>
              </a:solidFill>
            </a:endParaRPr>
          </a:p>
        </p:txBody>
      </p:sp>
      <p:sp>
        <p:nvSpPr>
          <p:cNvPr id="22"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group of people in clothing&#10;&#10;Description automatically generated with medium confidence">
            <a:extLst>
              <a:ext uri="{FF2B5EF4-FFF2-40B4-BE49-F238E27FC236}">
                <a16:creationId xmlns:a16="http://schemas.microsoft.com/office/drawing/2014/main" id="{4FF4980C-DD53-41DE-A444-26AD626C9C03}"/>
              </a:ext>
            </a:extLst>
          </p:cNvPr>
          <p:cNvPicPr>
            <a:picLocks noGrp="1" noChangeAspect="1"/>
          </p:cNvPicPr>
          <p:nvPr>
            <p:ph idx="1"/>
          </p:nvPr>
        </p:nvPicPr>
        <p:blipFill rotWithShape="1">
          <a:blip r:embed="rId2"/>
          <a:srcRect t="12217" r="2" b="23469"/>
          <a:stretch/>
        </p:blipFill>
        <p:spPr>
          <a:xfrm>
            <a:off x="4654295" y="457200"/>
            <a:ext cx="7086151" cy="5943600"/>
          </a:xfrm>
          <a:prstGeom prst="rect">
            <a:avLst/>
          </a:prstGeom>
        </p:spPr>
      </p:pic>
      <p:pic>
        <p:nvPicPr>
          <p:cNvPr id="3" name="Picture 2">
            <a:extLst>
              <a:ext uri="{FF2B5EF4-FFF2-40B4-BE49-F238E27FC236}">
                <a16:creationId xmlns:a16="http://schemas.microsoft.com/office/drawing/2014/main" id="{52FE17F8-711E-4B97-B804-10914480D1B1}"/>
              </a:ext>
            </a:extLst>
          </p:cNvPr>
          <p:cNvPicPr>
            <a:picLocks noChangeAspect="1"/>
          </p:cNvPicPr>
          <p:nvPr/>
        </p:nvPicPr>
        <p:blipFill>
          <a:blip r:embed="rId3"/>
          <a:stretch>
            <a:fillRect/>
          </a:stretch>
        </p:blipFill>
        <p:spPr>
          <a:xfrm>
            <a:off x="1918680" y="3429000"/>
            <a:ext cx="816935" cy="823031"/>
          </a:xfrm>
          <a:prstGeom prst="rect">
            <a:avLst/>
          </a:prstGeom>
        </p:spPr>
      </p:pic>
    </p:spTree>
    <p:extLst>
      <p:ext uri="{BB962C8B-B14F-4D97-AF65-F5344CB8AC3E}">
        <p14:creationId xmlns:p14="http://schemas.microsoft.com/office/powerpoint/2010/main" val="318792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51F8-0FA4-4DCF-8C02-E228498C681D}"/>
              </a:ext>
            </a:extLst>
          </p:cNvPr>
          <p:cNvSpPr>
            <a:spLocks noGrp="1"/>
          </p:cNvSpPr>
          <p:nvPr>
            <p:ph type="title"/>
          </p:nvPr>
        </p:nvSpPr>
        <p:spPr/>
        <p:txBody>
          <a:bodyPr>
            <a:normAutofit/>
          </a:bodyPr>
          <a:lstStyle/>
          <a:p>
            <a:pPr algn="ctr"/>
            <a:r>
              <a:rPr lang="en-US" sz="3200" dirty="0"/>
              <a:t>Session 1- Limitations</a:t>
            </a:r>
          </a:p>
        </p:txBody>
      </p:sp>
      <p:sp>
        <p:nvSpPr>
          <p:cNvPr id="3" name="Content Placeholder 2">
            <a:extLst>
              <a:ext uri="{FF2B5EF4-FFF2-40B4-BE49-F238E27FC236}">
                <a16:creationId xmlns:a16="http://schemas.microsoft.com/office/drawing/2014/main" id="{769F5949-F358-4843-B4D4-C4620C580EEA}"/>
              </a:ext>
            </a:extLst>
          </p:cNvPr>
          <p:cNvSpPr>
            <a:spLocks noGrp="1"/>
          </p:cNvSpPr>
          <p:nvPr>
            <p:ph idx="1"/>
          </p:nvPr>
        </p:nvSpPr>
        <p:spPr/>
        <p:txBody>
          <a:bodyPr>
            <a:normAutofit/>
          </a:bodyPr>
          <a:lstStyle/>
          <a:p>
            <a:pPr marL="0" indent="0">
              <a:buNone/>
            </a:pPr>
            <a:r>
              <a:rPr lang="en-US" sz="2800" dirty="0">
                <a:solidFill>
                  <a:schemeClr val="tx1"/>
                </a:solidFill>
              </a:rPr>
              <a:t>Limitations are any movement we have not, studied, learned, or practiced. Here are 3 examples of limitations, </a:t>
            </a:r>
          </a:p>
          <a:p>
            <a:pPr marL="514350" indent="-514350">
              <a:buAutoNum type="arabicParenBoth"/>
            </a:pPr>
            <a:r>
              <a:rPr lang="en-US" sz="2800" dirty="0">
                <a:solidFill>
                  <a:schemeClr val="tx1"/>
                </a:solidFill>
              </a:rPr>
              <a:t>Able to complete a movement phrase to the right side but have difficulty completing it to the left side </a:t>
            </a:r>
          </a:p>
          <a:p>
            <a:pPr marL="514350" indent="-514350">
              <a:buAutoNum type="arabicParenBoth"/>
            </a:pPr>
            <a:r>
              <a:rPr lang="en-US" sz="2800" dirty="0">
                <a:solidFill>
                  <a:schemeClr val="tx1"/>
                </a:solidFill>
              </a:rPr>
              <a:t>We love the beauty of the pencil turn but we have difficulty executing  </a:t>
            </a:r>
          </a:p>
          <a:p>
            <a:pPr marL="514350" indent="-514350">
              <a:buAutoNum type="arabicParenBoth"/>
            </a:pPr>
            <a:r>
              <a:rPr lang="en-US" sz="2800" dirty="0">
                <a:solidFill>
                  <a:schemeClr val="tx1"/>
                </a:solidFill>
              </a:rPr>
              <a:t>Experiencing difficulty completing Chanine turns to the left and right.</a:t>
            </a:r>
          </a:p>
        </p:txBody>
      </p:sp>
    </p:spTree>
    <p:extLst>
      <p:ext uri="{BB962C8B-B14F-4D97-AF65-F5344CB8AC3E}">
        <p14:creationId xmlns:p14="http://schemas.microsoft.com/office/powerpoint/2010/main" val="372102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3C11-3079-4DBF-BF0F-347E6E8D050E}"/>
              </a:ext>
            </a:extLst>
          </p:cNvPr>
          <p:cNvSpPr>
            <a:spLocks noGrp="1"/>
          </p:cNvSpPr>
          <p:nvPr>
            <p:ph type="title"/>
          </p:nvPr>
        </p:nvSpPr>
        <p:spPr/>
        <p:txBody>
          <a:bodyPr>
            <a:normAutofit/>
          </a:bodyPr>
          <a:lstStyle/>
          <a:p>
            <a:pPr algn="ctr"/>
            <a:r>
              <a:rPr lang="en-US" sz="3200" dirty="0"/>
              <a:t>Session 1- Limitations</a:t>
            </a:r>
          </a:p>
        </p:txBody>
      </p:sp>
      <p:sp>
        <p:nvSpPr>
          <p:cNvPr id="3" name="Content Placeholder 2">
            <a:extLst>
              <a:ext uri="{FF2B5EF4-FFF2-40B4-BE49-F238E27FC236}">
                <a16:creationId xmlns:a16="http://schemas.microsoft.com/office/drawing/2014/main" id="{0EC05D3D-7CAD-4955-8A7D-712FC7587D8A}"/>
              </a:ext>
            </a:extLst>
          </p:cNvPr>
          <p:cNvSpPr>
            <a:spLocks noGrp="1"/>
          </p:cNvSpPr>
          <p:nvPr>
            <p:ph idx="1"/>
          </p:nvPr>
        </p:nvSpPr>
        <p:spPr/>
        <p:txBody>
          <a:bodyPr>
            <a:normAutofit fontScale="25000" lnSpcReduction="20000"/>
          </a:bodyPr>
          <a:lstStyle/>
          <a:p>
            <a:endParaRPr lang="en-US" sz="2400" dirty="0"/>
          </a:p>
          <a:p>
            <a:r>
              <a:rPr lang="en-US" sz="11200" dirty="0"/>
              <a:t>Can we overcome Limitations? Absolutely</a:t>
            </a:r>
          </a:p>
          <a:p>
            <a:r>
              <a:rPr lang="en-US" sz="11200" dirty="0"/>
              <a:t>Remember that all of us are aspiring choreographers.  </a:t>
            </a:r>
          </a:p>
          <a:p>
            <a:r>
              <a:rPr lang="en-US" sz="11200" dirty="0"/>
              <a:t>The word choreography is a true explicit artform</a:t>
            </a:r>
          </a:p>
          <a:p>
            <a:r>
              <a:rPr lang="en-US" sz="11200" dirty="0"/>
              <a:t>An artist tools are their paint brushes, canvas, paint, pencils, crayons markers etc.</a:t>
            </a:r>
          </a:p>
          <a:p>
            <a:r>
              <a:rPr lang="en-US" sz="11200" dirty="0"/>
              <a:t>A musical artist tools are their voice, instruments, pianos, percussions, organs etc.</a:t>
            </a:r>
          </a:p>
          <a:p>
            <a:r>
              <a:rPr lang="en-US" sz="11200" dirty="0"/>
              <a:t>The movement artist tools are our head, torso, arms, and legs.  </a:t>
            </a:r>
          </a:p>
        </p:txBody>
      </p:sp>
    </p:spTree>
    <p:extLst>
      <p:ext uri="{BB962C8B-B14F-4D97-AF65-F5344CB8AC3E}">
        <p14:creationId xmlns:p14="http://schemas.microsoft.com/office/powerpoint/2010/main" val="211473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40BBA-A250-4408-849E-0826575CE2C8}"/>
              </a:ext>
            </a:extLst>
          </p:cNvPr>
          <p:cNvSpPr>
            <a:spLocks noGrp="1"/>
          </p:cNvSpPr>
          <p:nvPr>
            <p:ph type="title"/>
          </p:nvPr>
        </p:nvSpPr>
        <p:spPr/>
        <p:txBody>
          <a:bodyPr>
            <a:normAutofit/>
          </a:bodyPr>
          <a:lstStyle/>
          <a:p>
            <a:pPr algn="ctr"/>
            <a:r>
              <a:rPr lang="en-US" sz="3200" dirty="0"/>
              <a:t>The 4 Elements of Dance</a:t>
            </a:r>
          </a:p>
        </p:txBody>
      </p:sp>
      <p:sp>
        <p:nvSpPr>
          <p:cNvPr id="3" name="Content Placeholder 2">
            <a:extLst>
              <a:ext uri="{FF2B5EF4-FFF2-40B4-BE49-F238E27FC236}">
                <a16:creationId xmlns:a16="http://schemas.microsoft.com/office/drawing/2014/main" id="{37165D47-C964-446E-916B-572DA0598FCD}"/>
              </a:ext>
            </a:extLst>
          </p:cNvPr>
          <p:cNvSpPr>
            <a:spLocks noGrp="1"/>
          </p:cNvSpPr>
          <p:nvPr>
            <p:ph idx="1"/>
          </p:nvPr>
        </p:nvSpPr>
        <p:spPr>
          <a:xfrm>
            <a:off x="581192" y="2180496"/>
            <a:ext cx="11029615" cy="4067904"/>
          </a:xfrm>
        </p:spPr>
        <p:txBody>
          <a:bodyPr/>
          <a:lstStyle/>
          <a:p>
            <a:r>
              <a:rPr lang="en-US" sz="2000" b="1" dirty="0"/>
              <a:t>Space,</a:t>
            </a:r>
            <a:r>
              <a:rPr lang="en-US" sz="2000" dirty="0"/>
              <a:t> how much space do you have and how do you plan to move through that space, example sideways, forwards, backwards, and diagonal, keeping the feet on the floor, laying on the floor leaping high above the floor all define the use of space.</a:t>
            </a:r>
          </a:p>
          <a:p>
            <a:r>
              <a:rPr lang="en-US" sz="2000" dirty="0"/>
              <a:t> </a:t>
            </a:r>
            <a:r>
              <a:rPr lang="en-US" sz="2000" b="1" dirty="0"/>
              <a:t>Timing</a:t>
            </a:r>
            <a:r>
              <a:rPr lang="en-US" sz="2000" dirty="0"/>
              <a:t> is the tempo and rhythm you choose to use, having the ability to move and be in sync with music or out of sync, you can move ahead of a beat, behind a beat or be in sync with the music.</a:t>
            </a:r>
          </a:p>
          <a:p>
            <a:r>
              <a:rPr lang="en-US" sz="2000" b="1" dirty="0"/>
              <a:t>Shape </a:t>
            </a:r>
            <a:r>
              <a:rPr lang="en-US" sz="2000" dirty="0"/>
              <a:t>Your body is the mobile figure or shape, felt by the dancer, seen by others. Shape is the way the body moves and uses space in a three-dimensional way, creating the body shapes as the dancer moves in place or travels through space. </a:t>
            </a:r>
          </a:p>
          <a:p>
            <a:r>
              <a:rPr lang="en-US" sz="2000" b="1" dirty="0"/>
              <a:t>Force</a:t>
            </a:r>
            <a:r>
              <a:rPr lang="en-US" sz="2000" dirty="0"/>
              <a:t> or energy would be either light flowing movements or heavy and sharp movements, along with the 4 elements of dance here are tools you must have as you seek holy spirit direction.</a:t>
            </a:r>
          </a:p>
          <a:p>
            <a:endParaRPr lang="en-US" dirty="0"/>
          </a:p>
        </p:txBody>
      </p:sp>
    </p:spTree>
    <p:extLst>
      <p:ext uri="{BB962C8B-B14F-4D97-AF65-F5344CB8AC3E}">
        <p14:creationId xmlns:p14="http://schemas.microsoft.com/office/powerpoint/2010/main" val="3516190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B658-F752-4073-8FEF-936CE3AD8DB9}"/>
              </a:ext>
            </a:extLst>
          </p:cNvPr>
          <p:cNvSpPr>
            <a:spLocks noGrp="1"/>
          </p:cNvSpPr>
          <p:nvPr>
            <p:ph type="title"/>
          </p:nvPr>
        </p:nvSpPr>
        <p:spPr/>
        <p:txBody>
          <a:bodyPr>
            <a:normAutofit/>
          </a:bodyPr>
          <a:lstStyle/>
          <a:p>
            <a:pPr algn="ctr"/>
            <a:r>
              <a:rPr lang="en-US" sz="3600" dirty="0"/>
              <a:t>Recap</a:t>
            </a:r>
          </a:p>
        </p:txBody>
      </p:sp>
      <p:sp>
        <p:nvSpPr>
          <p:cNvPr id="3" name="Content Placeholder 2">
            <a:extLst>
              <a:ext uri="{FF2B5EF4-FFF2-40B4-BE49-F238E27FC236}">
                <a16:creationId xmlns:a16="http://schemas.microsoft.com/office/drawing/2014/main" id="{C115B9AB-C708-475B-8300-CBBA76D2763D}"/>
              </a:ext>
            </a:extLst>
          </p:cNvPr>
          <p:cNvSpPr>
            <a:spLocks noGrp="1"/>
          </p:cNvSpPr>
          <p:nvPr>
            <p:ph idx="1"/>
          </p:nvPr>
        </p:nvSpPr>
        <p:spPr/>
        <p:txBody>
          <a:bodyPr>
            <a:normAutofit/>
          </a:bodyPr>
          <a:lstStyle/>
          <a:p>
            <a:r>
              <a:rPr lang="en-US" sz="2800" dirty="0"/>
              <a:t>Before we go to session-2 let’s recap. You learned about some amazing attributes of Holy Spirit, you also learned the ancient Greek words </a:t>
            </a:r>
            <a:r>
              <a:rPr lang="en-US" sz="2800" b="1" i="1" dirty="0"/>
              <a:t>Choreia Graphien</a:t>
            </a:r>
            <a:r>
              <a:rPr lang="en-US" sz="2800" dirty="0"/>
              <a:t>/ which translates to Choreography, which means the circle dance accompanied by vocals and scribed. Then you learned about your limitations in the choreography process, and steps you can take to overcome</a:t>
            </a:r>
            <a:r>
              <a:rPr lang="en-US" sz="3200" dirty="0"/>
              <a:t>.</a:t>
            </a:r>
          </a:p>
        </p:txBody>
      </p:sp>
    </p:spTree>
    <p:extLst>
      <p:ext uri="{BB962C8B-B14F-4D97-AF65-F5344CB8AC3E}">
        <p14:creationId xmlns:p14="http://schemas.microsoft.com/office/powerpoint/2010/main" val="2394621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8108-5599-4C79-893C-3B952AF90049}"/>
              </a:ext>
            </a:extLst>
          </p:cNvPr>
          <p:cNvSpPr>
            <a:spLocks noGrp="1"/>
          </p:cNvSpPr>
          <p:nvPr>
            <p:ph type="title"/>
          </p:nvPr>
        </p:nvSpPr>
        <p:spPr/>
        <p:txBody>
          <a:bodyPr>
            <a:normAutofit/>
          </a:bodyPr>
          <a:lstStyle/>
          <a:p>
            <a:pPr algn="ctr"/>
            <a:r>
              <a:rPr lang="en-US" dirty="0"/>
              <a:t>Session 2</a:t>
            </a:r>
            <a:br>
              <a:rPr lang="en-US" dirty="0"/>
            </a:br>
            <a:endParaRPr lang="en-US" dirty="0"/>
          </a:p>
        </p:txBody>
      </p:sp>
      <p:sp>
        <p:nvSpPr>
          <p:cNvPr id="3" name="Content Placeholder 2">
            <a:extLst>
              <a:ext uri="{FF2B5EF4-FFF2-40B4-BE49-F238E27FC236}">
                <a16:creationId xmlns:a16="http://schemas.microsoft.com/office/drawing/2014/main" id="{40A15082-DCEA-4C26-B901-0C2E5EFB9984}"/>
              </a:ext>
            </a:extLst>
          </p:cNvPr>
          <p:cNvSpPr>
            <a:spLocks noGrp="1"/>
          </p:cNvSpPr>
          <p:nvPr>
            <p:ph idx="1"/>
          </p:nvPr>
        </p:nvSpPr>
        <p:spPr>
          <a:xfrm>
            <a:off x="581192" y="3176954"/>
            <a:ext cx="11029615" cy="2681845"/>
          </a:xfrm>
        </p:spPr>
        <p:txBody>
          <a:bodyPr>
            <a:normAutofit fontScale="25000" lnSpcReduction="20000"/>
          </a:bodyPr>
          <a:lstStyle/>
          <a:p>
            <a:pPr marL="0" indent="0">
              <a:buNone/>
            </a:pPr>
            <a:endParaRPr lang="en-US" sz="2800" b="1" dirty="0"/>
          </a:p>
          <a:p>
            <a:pPr marL="0" indent="0" algn="ctr">
              <a:buNone/>
            </a:pPr>
            <a:r>
              <a:rPr lang="en-US" sz="11200" b="1" dirty="0"/>
              <a:t>Tools you must have to begin painting your motif, as you seek     Holy Spirit direction</a:t>
            </a:r>
          </a:p>
          <a:p>
            <a:pPr>
              <a:buFont typeface="Wingdings" panose="05000000000000000000" pitchFamily="2" charset="2"/>
              <a:buChar char="v"/>
            </a:pPr>
            <a:endParaRPr lang="en-US" dirty="0"/>
          </a:p>
          <a:p>
            <a:pPr>
              <a:buFont typeface="Wingdings" panose="05000000000000000000" pitchFamily="2" charset="2"/>
              <a:buChar char="v"/>
            </a:pPr>
            <a:r>
              <a:rPr lang="en-US" sz="11200" dirty="0"/>
              <a:t>You should  have the music you are going to use, your music can be vocals, instrumental, or it can be spoken word</a:t>
            </a:r>
          </a:p>
          <a:p>
            <a:pPr>
              <a:buFont typeface="Wingdings" panose="05000000000000000000" pitchFamily="2" charset="2"/>
              <a:buChar char="v"/>
            </a:pPr>
            <a:r>
              <a:rPr lang="en-US" sz="11200" dirty="0"/>
              <a:t>You should have an idea of how you are going to enhance your composition, colors you are going to use, lighting, props, digital or 3D graphic backdrops can all be used.</a:t>
            </a:r>
          </a:p>
          <a:p>
            <a:pPr>
              <a:buFont typeface="Wingdings" panose="05000000000000000000" pitchFamily="2" charset="2"/>
              <a:buChar char="v"/>
            </a:pPr>
            <a:r>
              <a:rPr lang="en-US" sz="11200" dirty="0"/>
              <a:t>You should have a working knowledge of stage positioning,  stage right, stage left, up stage front, down stage rear</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3499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79FC-AA42-45A4-BF1C-D8F54CD941F5}"/>
              </a:ext>
            </a:extLst>
          </p:cNvPr>
          <p:cNvSpPr>
            <a:spLocks noGrp="1"/>
          </p:cNvSpPr>
          <p:nvPr>
            <p:ph type="title"/>
          </p:nvPr>
        </p:nvSpPr>
        <p:spPr/>
        <p:txBody>
          <a:bodyPr/>
          <a:lstStyle/>
          <a:p>
            <a:pPr algn="ctr"/>
            <a:r>
              <a:rPr lang="en-US" dirty="0"/>
              <a:t>Session 2</a:t>
            </a:r>
          </a:p>
        </p:txBody>
      </p:sp>
      <p:sp>
        <p:nvSpPr>
          <p:cNvPr id="3" name="Content Placeholder 2">
            <a:extLst>
              <a:ext uri="{FF2B5EF4-FFF2-40B4-BE49-F238E27FC236}">
                <a16:creationId xmlns:a16="http://schemas.microsoft.com/office/drawing/2014/main" id="{A49B0D4B-4C6F-4A55-98EB-87F0ED5A6A33}"/>
              </a:ext>
            </a:extLst>
          </p:cNvPr>
          <p:cNvSpPr>
            <a:spLocks noGrp="1"/>
          </p:cNvSpPr>
          <p:nvPr>
            <p:ph idx="1"/>
          </p:nvPr>
        </p:nvSpPr>
        <p:spPr/>
        <p:txBody>
          <a:bodyPr>
            <a:normAutofit fontScale="92500"/>
          </a:bodyPr>
          <a:lstStyle/>
          <a:p>
            <a:r>
              <a:rPr lang="en-US" sz="2600" dirty="0"/>
              <a:t>You should also have a working knowledge of the four elements of dance. </a:t>
            </a:r>
            <a:r>
              <a:rPr lang="en-US" sz="2600" b="1" dirty="0"/>
              <a:t>Space</a:t>
            </a:r>
            <a:r>
              <a:rPr lang="en-US" sz="2600" dirty="0"/>
              <a:t> is the different lines and shape the body makes while moving through space. </a:t>
            </a:r>
            <a:r>
              <a:rPr lang="en-US" sz="2600" b="1" dirty="0"/>
              <a:t>Timing </a:t>
            </a:r>
            <a:r>
              <a:rPr lang="en-US" sz="2600" dirty="0"/>
              <a:t>is the tempo and rhythm you choose to use in your composition, </a:t>
            </a:r>
            <a:r>
              <a:rPr lang="en-US" sz="2600" b="1" dirty="0"/>
              <a:t>shape</a:t>
            </a:r>
            <a:r>
              <a:rPr lang="en-US" sz="2600" dirty="0"/>
              <a:t> Your body is the mobile figure or shape, felt by the dancer, seen by others. </a:t>
            </a:r>
            <a:r>
              <a:rPr lang="en-US" sz="2600" b="1" dirty="0"/>
              <a:t>Force</a:t>
            </a:r>
            <a:r>
              <a:rPr lang="en-US" sz="2600" dirty="0"/>
              <a:t> or energy would be either light flowing movements or heavy and sharp movements</a:t>
            </a:r>
          </a:p>
          <a:p>
            <a:r>
              <a:rPr lang="en-US" sz="2600" dirty="0"/>
              <a:t>You should also know if your composition is for a group, solo or duet</a:t>
            </a:r>
          </a:p>
          <a:p>
            <a:r>
              <a:rPr lang="en-US" sz="2600" dirty="0"/>
              <a:t>Now that you have all the tools you need to start painting your composition, you are now ready for your last preparation step. </a:t>
            </a:r>
          </a:p>
          <a:p>
            <a:endParaRPr lang="en-US" dirty="0"/>
          </a:p>
        </p:txBody>
      </p:sp>
    </p:spTree>
    <p:extLst>
      <p:ext uri="{BB962C8B-B14F-4D97-AF65-F5344CB8AC3E}">
        <p14:creationId xmlns:p14="http://schemas.microsoft.com/office/powerpoint/2010/main" val="3153895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18E7-F41C-4B06-A799-57FF17E5A90E}"/>
              </a:ext>
            </a:extLst>
          </p:cNvPr>
          <p:cNvSpPr>
            <a:spLocks noGrp="1"/>
          </p:cNvSpPr>
          <p:nvPr>
            <p:ph type="title"/>
          </p:nvPr>
        </p:nvSpPr>
        <p:spPr>
          <a:xfrm>
            <a:off x="581192" y="410308"/>
            <a:ext cx="11029616" cy="1305648"/>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r>
              <a:rPr lang="en-US" sz="2200" dirty="0"/>
              <a:t>You are now ready to develop  movements  into phrases and creating the final structure of your work</a:t>
            </a:r>
            <a:br>
              <a:rPr lang="en-US" sz="2200" dirty="0"/>
            </a:br>
            <a:endParaRPr lang="en-US" dirty="0"/>
          </a:p>
        </p:txBody>
      </p:sp>
      <p:sp>
        <p:nvSpPr>
          <p:cNvPr id="3" name="Content Placeholder 2">
            <a:extLst>
              <a:ext uri="{FF2B5EF4-FFF2-40B4-BE49-F238E27FC236}">
                <a16:creationId xmlns:a16="http://schemas.microsoft.com/office/drawing/2014/main" id="{EFA7C2D6-907A-461A-9025-3E29F1ABD645}"/>
              </a:ext>
            </a:extLst>
          </p:cNvPr>
          <p:cNvSpPr>
            <a:spLocks noGrp="1"/>
          </p:cNvSpPr>
          <p:nvPr>
            <p:ph idx="1"/>
          </p:nvPr>
        </p:nvSpPr>
        <p:spPr/>
        <p:txBody>
          <a:bodyPr>
            <a:normAutofit/>
          </a:bodyPr>
          <a:lstStyle/>
          <a:p>
            <a:pPr marL="0" indent="0">
              <a:buNone/>
            </a:pPr>
            <a:r>
              <a:rPr lang="en-US" sz="3600" b="1" dirty="0">
                <a:solidFill>
                  <a:schemeClr val="accent5"/>
                </a:solidFill>
              </a:rPr>
              <a:t>In this final step you are now ready to invite Holy Spirit into your personal space, what does that mean and what does that look like? </a:t>
            </a:r>
            <a:endParaRPr lang="fr-FR" sz="3600" b="1" dirty="0">
              <a:solidFill>
                <a:schemeClr val="accent5"/>
              </a:solidFill>
            </a:endParaRPr>
          </a:p>
        </p:txBody>
      </p:sp>
    </p:spTree>
    <p:extLst>
      <p:ext uri="{BB962C8B-B14F-4D97-AF65-F5344CB8AC3E}">
        <p14:creationId xmlns:p14="http://schemas.microsoft.com/office/powerpoint/2010/main" val="387550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D7C0-6CD0-4864-9A78-E0072E1A6E1C}"/>
              </a:ext>
            </a:extLst>
          </p:cNvPr>
          <p:cNvSpPr>
            <a:spLocks noGrp="1"/>
          </p:cNvSpPr>
          <p:nvPr>
            <p:ph type="title"/>
          </p:nvPr>
        </p:nvSpPr>
        <p:spPr/>
        <p:txBody>
          <a:bodyPr/>
          <a:lstStyle/>
          <a:p>
            <a:pPr algn="ctr"/>
            <a:r>
              <a:rPr lang="en-US" dirty="0"/>
              <a:t>FINAL PREPERATIONS DECLUTTERING</a:t>
            </a:r>
          </a:p>
        </p:txBody>
      </p:sp>
      <p:pic>
        <p:nvPicPr>
          <p:cNvPr id="4" name="Content Placeholder 3">
            <a:extLst>
              <a:ext uri="{FF2B5EF4-FFF2-40B4-BE49-F238E27FC236}">
                <a16:creationId xmlns:a16="http://schemas.microsoft.com/office/drawing/2014/main" id="{D43E71F0-B698-4082-952F-A5935598CD63}"/>
              </a:ext>
            </a:extLst>
          </p:cNvPr>
          <p:cNvPicPr>
            <a:picLocks noGrp="1" noChangeAspect="1"/>
          </p:cNvPicPr>
          <p:nvPr>
            <p:ph idx="1"/>
          </p:nvPr>
        </p:nvPicPr>
        <p:blipFill>
          <a:blip r:embed="rId2"/>
          <a:stretch>
            <a:fillRect/>
          </a:stretch>
        </p:blipFill>
        <p:spPr>
          <a:xfrm>
            <a:off x="2497018" y="1817078"/>
            <a:ext cx="7291754" cy="4802086"/>
          </a:xfrm>
          <a:prstGeom prst="rect">
            <a:avLst/>
          </a:prstGeom>
        </p:spPr>
      </p:pic>
      <p:sp>
        <p:nvSpPr>
          <p:cNvPr id="8" name="TextBox 7">
            <a:extLst>
              <a:ext uri="{FF2B5EF4-FFF2-40B4-BE49-F238E27FC236}">
                <a16:creationId xmlns:a16="http://schemas.microsoft.com/office/drawing/2014/main" id="{D301E2EF-EBFD-4A19-A228-63FEBCA18BC6}"/>
              </a:ext>
            </a:extLst>
          </p:cNvPr>
          <p:cNvSpPr txBox="1"/>
          <p:nvPr/>
        </p:nvSpPr>
        <p:spPr>
          <a:xfrm>
            <a:off x="0" y="2286000"/>
            <a:ext cx="2497018" cy="3108543"/>
          </a:xfrm>
          <a:prstGeom prst="rect">
            <a:avLst/>
          </a:prstGeom>
          <a:noFill/>
        </p:spPr>
        <p:txBody>
          <a:bodyPr wrap="square" rtlCol="0">
            <a:spAutoFit/>
          </a:bodyPr>
          <a:lstStyle/>
          <a:p>
            <a:r>
              <a:rPr lang="en-US" sz="2800" b="1" dirty="0">
                <a:solidFill>
                  <a:schemeClr val="accent3">
                    <a:lumMod val="75000"/>
                  </a:schemeClr>
                </a:solidFill>
              </a:rPr>
              <a:t>Relying on the leading of the Holy Spirit for direction in choreography process</a:t>
            </a:r>
          </a:p>
        </p:txBody>
      </p:sp>
      <p:sp>
        <p:nvSpPr>
          <p:cNvPr id="9" name="TextBox 8">
            <a:extLst>
              <a:ext uri="{FF2B5EF4-FFF2-40B4-BE49-F238E27FC236}">
                <a16:creationId xmlns:a16="http://schemas.microsoft.com/office/drawing/2014/main" id="{E37DA339-8097-4A07-B810-E03209AC016C}"/>
              </a:ext>
            </a:extLst>
          </p:cNvPr>
          <p:cNvSpPr txBox="1"/>
          <p:nvPr/>
        </p:nvSpPr>
        <p:spPr>
          <a:xfrm>
            <a:off x="10046675" y="2286000"/>
            <a:ext cx="2028093" cy="2246769"/>
          </a:xfrm>
          <a:prstGeom prst="rect">
            <a:avLst/>
          </a:prstGeom>
          <a:noFill/>
        </p:spPr>
        <p:txBody>
          <a:bodyPr wrap="square" rtlCol="0">
            <a:spAutoFit/>
          </a:bodyPr>
          <a:lstStyle/>
          <a:p>
            <a:r>
              <a:rPr lang="en-US" sz="2800" dirty="0">
                <a:solidFill>
                  <a:schemeClr val="accent3">
                    <a:lumMod val="75000"/>
                  </a:schemeClr>
                </a:solidFill>
              </a:rPr>
              <a:t>Does a  Cluttered space equal a cluttered mind?</a:t>
            </a:r>
          </a:p>
        </p:txBody>
      </p:sp>
    </p:spTree>
    <p:extLst>
      <p:ext uri="{BB962C8B-B14F-4D97-AF65-F5344CB8AC3E}">
        <p14:creationId xmlns:p14="http://schemas.microsoft.com/office/powerpoint/2010/main" val="304847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1E0B-8E2C-480E-83CC-DB5BB700641E}"/>
              </a:ext>
            </a:extLst>
          </p:cNvPr>
          <p:cNvSpPr>
            <a:spLocks noGrp="1"/>
          </p:cNvSpPr>
          <p:nvPr>
            <p:ph type="title"/>
          </p:nvPr>
        </p:nvSpPr>
        <p:spPr/>
        <p:txBody>
          <a:bodyPr>
            <a:normAutofit/>
          </a:bodyPr>
          <a:lstStyle/>
          <a:p>
            <a:pPr algn="ctr"/>
            <a:r>
              <a:rPr lang="en-US" sz="3200" dirty="0"/>
              <a:t>Does a clear space really mean a clear mind?</a:t>
            </a:r>
          </a:p>
        </p:txBody>
      </p:sp>
      <p:pic>
        <p:nvPicPr>
          <p:cNvPr id="4" name="Content Placeholder 3">
            <a:extLst>
              <a:ext uri="{FF2B5EF4-FFF2-40B4-BE49-F238E27FC236}">
                <a16:creationId xmlns:a16="http://schemas.microsoft.com/office/drawing/2014/main" id="{EDDAEBBE-8301-4947-8D74-BD8E1323A188}"/>
              </a:ext>
            </a:extLst>
          </p:cNvPr>
          <p:cNvPicPr>
            <a:picLocks noGrp="1" noChangeAspect="1"/>
          </p:cNvPicPr>
          <p:nvPr>
            <p:ph idx="1"/>
          </p:nvPr>
        </p:nvPicPr>
        <p:blipFill>
          <a:blip r:embed="rId2"/>
          <a:stretch>
            <a:fillRect/>
          </a:stretch>
        </p:blipFill>
        <p:spPr>
          <a:xfrm>
            <a:off x="2391509" y="1946031"/>
            <a:ext cx="6618632" cy="4209813"/>
          </a:xfrm>
          <a:prstGeom prst="rect">
            <a:avLst/>
          </a:prstGeom>
        </p:spPr>
      </p:pic>
      <p:sp>
        <p:nvSpPr>
          <p:cNvPr id="6" name="TextBox 5">
            <a:extLst>
              <a:ext uri="{FF2B5EF4-FFF2-40B4-BE49-F238E27FC236}">
                <a16:creationId xmlns:a16="http://schemas.microsoft.com/office/drawing/2014/main" id="{288AE8E3-0246-400B-86CD-936DA8D32EA5}"/>
              </a:ext>
            </a:extLst>
          </p:cNvPr>
          <p:cNvSpPr txBox="1"/>
          <p:nvPr/>
        </p:nvSpPr>
        <p:spPr>
          <a:xfrm>
            <a:off x="93785" y="1946031"/>
            <a:ext cx="2192215" cy="4154984"/>
          </a:xfrm>
          <a:prstGeom prst="rect">
            <a:avLst/>
          </a:prstGeom>
          <a:noFill/>
        </p:spPr>
        <p:txBody>
          <a:bodyPr wrap="square" rtlCol="0">
            <a:spAutoFit/>
          </a:bodyPr>
          <a:lstStyle/>
          <a:p>
            <a:r>
              <a:rPr lang="en-US" sz="2400" b="1" dirty="0">
                <a:solidFill>
                  <a:schemeClr val="accent3">
                    <a:lumMod val="75000"/>
                  </a:schemeClr>
                </a:solidFill>
              </a:rPr>
              <a:t>It's easy to convince yourself that in order to  create, meditate and choreograph your phrases, your sanity must be in check.</a:t>
            </a:r>
          </a:p>
        </p:txBody>
      </p:sp>
      <p:sp>
        <p:nvSpPr>
          <p:cNvPr id="3" name="TextBox 2">
            <a:extLst>
              <a:ext uri="{FF2B5EF4-FFF2-40B4-BE49-F238E27FC236}">
                <a16:creationId xmlns:a16="http://schemas.microsoft.com/office/drawing/2014/main" id="{4C451339-9558-4AB1-A016-69857107ACED}"/>
              </a:ext>
            </a:extLst>
          </p:cNvPr>
          <p:cNvSpPr txBox="1"/>
          <p:nvPr/>
        </p:nvSpPr>
        <p:spPr>
          <a:xfrm>
            <a:off x="9190892" y="2262554"/>
            <a:ext cx="2719754" cy="3046988"/>
          </a:xfrm>
          <a:prstGeom prst="rect">
            <a:avLst/>
          </a:prstGeom>
          <a:noFill/>
        </p:spPr>
        <p:txBody>
          <a:bodyPr wrap="square" rtlCol="0">
            <a:spAutoFit/>
          </a:bodyPr>
          <a:lstStyle/>
          <a:p>
            <a:r>
              <a:rPr lang="en-US" sz="2400" b="1" dirty="0"/>
              <a:t>Note</a:t>
            </a:r>
            <a:r>
              <a:rPr lang="en-US" sz="2400" dirty="0"/>
              <a:t>: </a:t>
            </a:r>
          </a:p>
          <a:p>
            <a:r>
              <a:rPr lang="en-US" sz="2400" b="1" dirty="0">
                <a:solidFill>
                  <a:schemeClr val="accent3">
                    <a:lumMod val="75000"/>
                  </a:schemeClr>
                </a:solidFill>
              </a:rPr>
              <a:t>Trusting the process, committing to the process and the end result would be admirable.</a:t>
            </a:r>
          </a:p>
        </p:txBody>
      </p:sp>
    </p:spTree>
    <p:extLst>
      <p:ext uri="{BB962C8B-B14F-4D97-AF65-F5344CB8AC3E}">
        <p14:creationId xmlns:p14="http://schemas.microsoft.com/office/powerpoint/2010/main" val="972858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8820-7DFC-43E8-A7BF-6F2FE182A6D5}"/>
              </a:ext>
            </a:extLst>
          </p:cNvPr>
          <p:cNvSpPr>
            <a:spLocks noGrp="1"/>
          </p:cNvSpPr>
          <p:nvPr>
            <p:ph type="title"/>
          </p:nvPr>
        </p:nvSpPr>
        <p:spPr/>
        <p:txBody>
          <a:bodyPr>
            <a:normAutofit fontScale="90000"/>
          </a:bodyPr>
          <a:lstStyle/>
          <a:p>
            <a:pPr algn="ctr"/>
            <a:r>
              <a:rPr lang="en-US" sz="3200" dirty="0"/>
              <a:t>CLEAN ZONE	!</a:t>
            </a:r>
            <a:br>
              <a:rPr lang="en-US" sz="3200" dirty="0"/>
            </a:br>
            <a:r>
              <a:rPr lang="en-US" sz="3200" dirty="0"/>
              <a:t>HOLY SPIRIT ENTERS BY INVITATION</a:t>
            </a:r>
            <a:endParaRPr lang="en-US" dirty="0"/>
          </a:p>
        </p:txBody>
      </p:sp>
      <p:sp>
        <p:nvSpPr>
          <p:cNvPr id="3" name="Content Placeholder 2">
            <a:extLst>
              <a:ext uri="{FF2B5EF4-FFF2-40B4-BE49-F238E27FC236}">
                <a16:creationId xmlns:a16="http://schemas.microsoft.com/office/drawing/2014/main" id="{F31CD7FB-E30C-4961-9388-727CB5537C1F}"/>
              </a:ext>
            </a:extLst>
          </p:cNvPr>
          <p:cNvSpPr>
            <a:spLocks noGrp="1"/>
          </p:cNvSpPr>
          <p:nvPr>
            <p:ph idx="1"/>
          </p:nvPr>
        </p:nvSpPr>
        <p:spPr/>
        <p:txBody>
          <a:bodyPr>
            <a:normAutofit fontScale="92500"/>
          </a:bodyPr>
          <a:lstStyle/>
          <a:p>
            <a:r>
              <a:rPr lang="en-US" sz="2800" dirty="0">
                <a:solidFill>
                  <a:schemeClr val="tx1"/>
                </a:solidFill>
              </a:rPr>
              <a:t>Recap.  You learned about some amazing attributes of </a:t>
            </a:r>
            <a:r>
              <a:rPr lang="en-US" sz="2800" b="1" i="1" dirty="0">
                <a:solidFill>
                  <a:schemeClr val="tx1"/>
                </a:solidFill>
              </a:rPr>
              <a:t>Holy Spirit, </a:t>
            </a:r>
            <a:r>
              <a:rPr lang="en-US" sz="2800" dirty="0">
                <a:solidFill>
                  <a:schemeClr val="tx1"/>
                </a:solidFill>
              </a:rPr>
              <a:t>you also learned the ancient Greek word </a:t>
            </a:r>
            <a:r>
              <a:rPr lang="en-US" sz="2800" b="1" i="1" dirty="0">
                <a:solidFill>
                  <a:schemeClr val="tx1"/>
                </a:solidFill>
              </a:rPr>
              <a:t>Choreia Graphien</a:t>
            </a:r>
            <a:r>
              <a:rPr lang="en-US" sz="2800" dirty="0">
                <a:solidFill>
                  <a:schemeClr val="tx1"/>
                </a:solidFill>
              </a:rPr>
              <a:t>/ which translates to choreography, which means “the circle dance accompanied by vocals and scribed”. Then you learned about your </a:t>
            </a:r>
            <a:r>
              <a:rPr lang="en-US" sz="2800" b="1" i="1" dirty="0">
                <a:solidFill>
                  <a:schemeClr val="tx1"/>
                </a:solidFill>
              </a:rPr>
              <a:t>limitations</a:t>
            </a:r>
            <a:r>
              <a:rPr lang="en-US" sz="2800" dirty="0">
                <a:solidFill>
                  <a:schemeClr val="tx1"/>
                </a:solidFill>
              </a:rPr>
              <a:t> in the choreography process and how to overcome them.  You also learned that in order to begin the choreography process you must have a working knowledge of the 4 elements of dance, </a:t>
            </a:r>
            <a:r>
              <a:rPr lang="en-US" sz="2800" b="1" i="1" dirty="0">
                <a:solidFill>
                  <a:schemeClr val="tx1"/>
                </a:solidFill>
              </a:rPr>
              <a:t>Space, Timing, Shape, Force</a:t>
            </a:r>
            <a:r>
              <a:rPr lang="en-US" sz="2800" dirty="0">
                <a:solidFill>
                  <a:schemeClr val="tx1"/>
                </a:solidFill>
              </a:rPr>
              <a:t>.  Finally, you learned about </a:t>
            </a:r>
            <a:r>
              <a:rPr lang="en-US" sz="2800" b="1" i="1" dirty="0">
                <a:solidFill>
                  <a:schemeClr val="tx1"/>
                </a:solidFill>
              </a:rPr>
              <a:t>decluttering </a:t>
            </a:r>
            <a:r>
              <a:rPr lang="en-US" sz="2800" dirty="0">
                <a:solidFill>
                  <a:schemeClr val="tx1"/>
                </a:solidFill>
              </a:rPr>
              <a:t>the space that you spend time with Holy Spirit, in order to receive inspiration and direction to complete your choreography process.</a:t>
            </a:r>
          </a:p>
        </p:txBody>
      </p:sp>
    </p:spTree>
    <p:extLst>
      <p:ext uri="{BB962C8B-B14F-4D97-AF65-F5344CB8AC3E}">
        <p14:creationId xmlns:p14="http://schemas.microsoft.com/office/powerpoint/2010/main" val="108332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548B-9360-40DF-8AF7-08107526FD65}"/>
              </a:ext>
            </a:extLst>
          </p:cNvPr>
          <p:cNvSpPr>
            <a:spLocks noGrp="1"/>
          </p:cNvSpPr>
          <p:nvPr>
            <p:ph type="ctrTitle"/>
          </p:nvPr>
        </p:nvSpPr>
        <p:spPr/>
        <p:txBody>
          <a:bodyPr>
            <a:normAutofit fontScale="90000"/>
          </a:bodyPr>
          <a:lstStyle/>
          <a:p>
            <a:pPr algn="ctr"/>
            <a:r>
              <a:rPr lang="en-US" sz="4000" dirty="0"/>
              <a:t>Holy Spirit Help in the choreography process</a:t>
            </a:r>
            <a:br>
              <a:rPr lang="en-US" sz="4000" dirty="0"/>
            </a:br>
            <a:r>
              <a:rPr lang="en-US" sz="4000" dirty="0"/>
              <a:t>Sessions 1&amp;2</a:t>
            </a:r>
          </a:p>
        </p:txBody>
      </p:sp>
      <p:pic>
        <p:nvPicPr>
          <p:cNvPr id="5" name="Picture 4">
            <a:extLst>
              <a:ext uri="{FF2B5EF4-FFF2-40B4-BE49-F238E27FC236}">
                <a16:creationId xmlns:a16="http://schemas.microsoft.com/office/drawing/2014/main" id="{50F4CBC6-DD14-4772-8209-E30FD12643F1}"/>
              </a:ext>
            </a:extLst>
          </p:cNvPr>
          <p:cNvPicPr>
            <a:picLocks noChangeAspect="1"/>
          </p:cNvPicPr>
          <p:nvPr/>
        </p:nvPicPr>
        <p:blipFill>
          <a:blip r:embed="rId2"/>
          <a:stretch>
            <a:fillRect/>
          </a:stretch>
        </p:blipFill>
        <p:spPr>
          <a:xfrm>
            <a:off x="2852929" y="3543407"/>
            <a:ext cx="819150" cy="819150"/>
          </a:xfrm>
          <a:prstGeom prst="rect">
            <a:avLst/>
          </a:prstGeom>
        </p:spPr>
      </p:pic>
      <p:pic>
        <p:nvPicPr>
          <p:cNvPr id="6" name="Picture 5">
            <a:extLst>
              <a:ext uri="{FF2B5EF4-FFF2-40B4-BE49-F238E27FC236}">
                <a16:creationId xmlns:a16="http://schemas.microsoft.com/office/drawing/2014/main" id="{67E40FFC-BD15-436B-95FD-340A48D18B7C}"/>
              </a:ext>
            </a:extLst>
          </p:cNvPr>
          <p:cNvPicPr>
            <a:picLocks noChangeAspect="1"/>
          </p:cNvPicPr>
          <p:nvPr/>
        </p:nvPicPr>
        <p:blipFill>
          <a:blip r:embed="rId2"/>
          <a:stretch>
            <a:fillRect/>
          </a:stretch>
        </p:blipFill>
        <p:spPr>
          <a:xfrm>
            <a:off x="8929497" y="3361959"/>
            <a:ext cx="819150" cy="819150"/>
          </a:xfrm>
          <a:prstGeom prst="rect">
            <a:avLst/>
          </a:prstGeom>
        </p:spPr>
      </p:pic>
      <p:pic>
        <p:nvPicPr>
          <p:cNvPr id="7" name="Picture 6">
            <a:extLst>
              <a:ext uri="{FF2B5EF4-FFF2-40B4-BE49-F238E27FC236}">
                <a16:creationId xmlns:a16="http://schemas.microsoft.com/office/drawing/2014/main" id="{47D9935C-3711-4767-8A99-FAB25B8643D4}"/>
              </a:ext>
            </a:extLst>
          </p:cNvPr>
          <p:cNvPicPr>
            <a:picLocks noChangeAspect="1"/>
          </p:cNvPicPr>
          <p:nvPr/>
        </p:nvPicPr>
        <p:blipFill>
          <a:blip r:embed="rId2"/>
          <a:stretch>
            <a:fillRect/>
          </a:stretch>
        </p:blipFill>
        <p:spPr>
          <a:xfrm>
            <a:off x="7801795" y="5018419"/>
            <a:ext cx="819150" cy="819150"/>
          </a:xfrm>
          <a:prstGeom prst="rect">
            <a:avLst/>
          </a:prstGeom>
        </p:spPr>
      </p:pic>
      <p:pic>
        <p:nvPicPr>
          <p:cNvPr id="8" name="Picture 7">
            <a:extLst>
              <a:ext uri="{FF2B5EF4-FFF2-40B4-BE49-F238E27FC236}">
                <a16:creationId xmlns:a16="http://schemas.microsoft.com/office/drawing/2014/main" id="{136450F7-2278-4CDD-AE97-99623FC899E6}"/>
              </a:ext>
            </a:extLst>
          </p:cNvPr>
          <p:cNvPicPr>
            <a:picLocks noChangeAspect="1"/>
          </p:cNvPicPr>
          <p:nvPr/>
        </p:nvPicPr>
        <p:blipFill>
          <a:blip r:embed="rId2"/>
          <a:stretch>
            <a:fillRect/>
          </a:stretch>
        </p:blipFill>
        <p:spPr>
          <a:xfrm>
            <a:off x="9990201" y="4506849"/>
            <a:ext cx="819150" cy="819150"/>
          </a:xfrm>
          <a:prstGeom prst="rect">
            <a:avLst/>
          </a:prstGeom>
        </p:spPr>
      </p:pic>
      <p:pic>
        <p:nvPicPr>
          <p:cNvPr id="9" name="Picture 8">
            <a:extLst>
              <a:ext uri="{FF2B5EF4-FFF2-40B4-BE49-F238E27FC236}">
                <a16:creationId xmlns:a16="http://schemas.microsoft.com/office/drawing/2014/main" id="{FF1CE511-D6CA-4161-92FC-4F291080395D}"/>
              </a:ext>
            </a:extLst>
          </p:cNvPr>
          <p:cNvPicPr>
            <a:picLocks noChangeAspect="1"/>
          </p:cNvPicPr>
          <p:nvPr/>
        </p:nvPicPr>
        <p:blipFill>
          <a:blip r:embed="rId2"/>
          <a:stretch>
            <a:fillRect/>
          </a:stretch>
        </p:blipFill>
        <p:spPr>
          <a:xfrm>
            <a:off x="887250" y="3379467"/>
            <a:ext cx="819150" cy="819150"/>
          </a:xfrm>
          <a:prstGeom prst="rect">
            <a:avLst/>
          </a:prstGeom>
        </p:spPr>
      </p:pic>
      <p:pic>
        <p:nvPicPr>
          <p:cNvPr id="10" name="Picture 9">
            <a:extLst>
              <a:ext uri="{FF2B5EF4-FFF2-40B4-BE49-F238E27FC236}">
                <a16:creationId xmlns:a16="http://schemas.microsoft.com/office/drawing/2014/main" id="{37F36508-BE8E-4E8E-9D34-AE178CBD5F1B}"/>
              </a:ext>
            </a:extLst>
          </p:cNvPr>
          <p:cNvPicPr>
            <a:picLocks noChangeAspect="1"/>
          </p:cNvPicPr>
          <p:nvPr/>
        </p:nvPicPr>
        <p:blipFill>
          <a:blip r:embed="rId2"/>
          <a:stretch>
            <a:fillRect/>
          </a:stretch>
        </p:blipFill>
        <p:spPr>
          <a:xfrm>
            <a:off x="1382649" y="5089666"/>
            <a:ext cx="819150" cy="819150"/>
          </a:xfrm>
          <a:prstGeom prst="rect">
            <a:avLst/>
          </a:prstGeom>
        </p:spPr>
      </p:pic>
      <p:pic>
        <p:nvPicPr>
          <p:cNvPr id="11" name="Picture 10">
            <a:extLst>
              <a:ext uri="{FF2B5EF4-FFF2-40B4-BE49-F238E27FC236}">
                <a16:creationId xmlns:a16="http://schemas.microsoft.com/office/drawing/2014/main" id="{24E9D714-21AA-4424-BDA0-03F3A3DCCE2C}"/>
              </a:ext>
            </a:extLst>
          </p:cNvPr>
          <p:cNvPicPr>
            <a:picLocks noChangeAspect="1"/>
          </p:cNvPicPr>
          <p:nvPr/>
        </p:nvPicPr>
        <p:blipFill>
          <a:blip r:embed="rId3"/>
          <a:stretch>
            <a:fillRect/>
          </a:stretch>
        </p:blipFill>
        <p:spPr>
          <a:xfrm>
            <a:off x="4221271" y="3704908"/>
            <a:ext cx="3237945" cy="1994434"/>
          </a:xfrm>
          <a:prstGeom prst="rect">
            <a:avLst/>
          </a:prstGeom>
        </p:spPr>
      </p:pic>
    </p:spTree>
    <p:extLst>
      <p:ext uri="{BB962C8B-B14F-4D97-AF65-F5344CB8AC3E}">
        <p14:creationId xmlns:p14="http://schemas.microsoft.com/office/powerpoint/2010/main" val="2741535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CD30-0EC2-4903-A0AA-4A02986DF0A6}"/>
              </a:ext>
            </a:extLst>
          </p:cNvPr>
          <p:cNvSpPr>
            <a:spLocks noGrp="1"/>
          </p:cNvSpPr>
          <p:nvPr>
            <p:ph type="title"/>
          </p:nvPr>
        </p:nvSpPr>
        <p:spPr/>
        <p:txBody>
          <a:bodyPr/>
          <a:lstStyle/>
          <a:p>
            <a:pPr algn="ctr"/>
            <a:r>
              <a:rPr lang="en-US" dirty="0"/>
              <a:t>HOLY SPIRIT PRESENCE IN Your choreography composition</a:t>
            </a:r>
          </a:p>
        </p:txBody>
      </p:sp>
      <p:pic>
        <p:nvPicPr>
          <p:cNvPr id="7" name="Content Placeholder 6">
            <a:extLst>
              <a:ext uri="{FF2B5EF4-FFF2-40B4-BE49-F238E27FC236}">
                <a16:creationId xmlns:a16="http://schemas.microsoft.com/office/drawing/2014/main" id="{C2A3F283-D0AD-4A1B-96C9-6F06F1B9DA80}"/>
              </a:ext>
            </a:extLst>
          </p:cNvPr>
          <p:cNvPicPr>
            <a:picLocks noGrp="1" noChangeAspect="1"/>
          </p:cNvPicPr>
          <p:nvPr>
            <p:ph idx="1"/>
          </p:nvPr>
        </p:nvPicPr>
        <p:blipFill>
          <a:blip r:embed="rId2"/>
          <a:stretch>
            <a:fillRect/>
          </a:stretch>
        </p:blipFill>
        <p:spPr>
          <a:xfrm>
            <a:off x="859809" y="2181224"/>
            <a:ext cx="8184678" cy="4181475"/>
          </a:xfrm>
          <a:prstGeom prst="rect">
            <a:avLst/>
          </a:prstGeom>
        </p:spPr>
      </p:pic>
    </p:spTree>
    <p:extLst>
      <p:ext uri="{BB962C8B-B14F-4D97-AF65-F5344CB8AC3E}">
        <p14:creationId xmlns:p14="http://schemas.microsoft.com/office/powerpoint/2010/main" val="2418940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01325B2-9DD9-4D96-9CCE-0998D4209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2C89C5F-DCA7-4F60-B313-2C47BBF2C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30817419-E91B-440A-86A5-2AA880A85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9303DA29-527D-4FD7-852D-495AE8CC1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89EA65F1-FCE9-4948-A399-3A54F1807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28651"/>
            <a:ext cx="7498617" cy="57511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B72304A-5865-41D7-8DC5-3B706D9AC0B4}"/>
              </a:ext>
            </a:extLst>
          </p:cNvPr>
          <p:cNvSpPr>
            <a:spLocks noGrp="1"/>
          </p:cNvSpPr>
          <p:nvPr>
            <p:ph type="title"/>
          </p:nvPr>
        </p:nvSpPr>
        <p:spPr>
          <a:xfrm>
            <a:off x="4391770" y="702156"/>
            <a:ext cx="7219038" cy="1013800"/>
          </a:xfrm>
        </p:spPr>
        <p:txBody>
          <a:bodyPr>
            <a:normAutofit/>
          </a:bodyPr>
          <a:lstStyle/>
          <a:p>
            <a:pPr>
              <a:lnSpc>
                <a:spcPct val="90000"/>
              </a:lnSpc>
            </a:pPr>
            <a:r>
              <a:rPr lang="en-US" sz="2200" dirty="0">
                <a:solidFill>
                  <a:srgbClr val="FFFFFF"/>
                </a:solidFill>
              </a:rPr>
              <a:t>Holy spirit…..</a:t>
            </a:r>
            <a:br>
              <a:rPr lang="en-US" sz="2200" dirty="0">
                <a:solidFill>
                  <a:srgbClr val="FFFFFF"/>
                </a:solidFill>
              </a:rPr>
            </a:br>
            <a:br>
              <a:rPr lang="en-US" sz="2200" dirty="0">
                <a:solidFill>
                  <a:srgbClr val="FFFFFF"/>
                </a:solidFill>
              </a:rPr>
            </a:br>
            <a:endParaRPr lang="en-US" sz="2200" dirty="0">
              <a:solidFill>
                <a:srgbClr val="FFFFFF"/>
              </a:solidFill>
            </a:endParaRPr>
          </a:p>
        </p:txBody>
      </p:sp>
      <p:pic>
        <p:nvPicPr>
          <p:cNvPr id="4" name="Picture 3">
            <a:extLst>
              <a:ext uri="{FF2B5EF4-FFF2-40B4-BE49-F238E27FC236}">
                <a16:creationId xmlns:a16="http://schemas.microsoft.com/office/drawing/2014/main" id="{68DC314A-E25F-4739-8391-C77B86D8C53E}"/>
              </a:ext>
            </a:extLst>
          </p:cNvPr>
          <p:cNvPicPr>
            <a:picLocks noChangeAspect="1"/>
          </p:cNvPicPr>
          <p:nvPr/>
        </p:nvPicPr>
        <p:blipFill rotWithShape="1">
          <a:blip r:embed="rId2"/>
          <a:srcRect t="25185" b="25185"/>
          <a:stretch/>
        </p:blipFill>
        <p:spPr>
          <a:xfrm>
            <a:off x="440086" y="628651"/>
            <a:ext cx="3712464" cy="1856232"/>
          </a:xfrm>
          <a:prstGeom prst="rect">
            <a:avLst/>
          </a:prstGeom>
        </p:spPr>
      </p:pic>
      <p:pic>
        <p:nvPicPr>
          <p:cNvPr id="5" name="Picture 4">
            <a:extLst>
              <a:ext uri="{FF2B5EF4-FFF2-40B4-BE49-F238E27FC236}">
                <a16:creationId xmlns:a16="http://schemas.microsoft.com/office/drawing/2014/main" id="{14BDFE30-DF64-40F0-9098-BF6E3EADC665}"/>
              </a:ext>
            </a:extLst>
          </p:cNvPr>
          <p:cNvPicPr>
            <a:picLocks noChangeAspect="1"/>
          </p:cNvPicPr>
          <p:nvPr/>
        </p:nvPicPr>
        <p:blipFill rotWithShape="1">
          <a:blip r:embed="rId2"/>
          <a:srcRect t="30319" b="20051"/>
          <a:stretch/>
        </p:blipFill>
        <p:spPr>
          <a:xfrm>
            <a:off x="439959" y="2580128"/>
            <a:ext cx="3712464" cy="1856232"/>
          </a:xfrm>
          <a:prstGeom prst="rect">
            <a:avLst/>
          </a:prstGeom>
        </p:spPr>
      </p:pic>
      <p:pic>
        <p:nvPicPr>
          <p:cNvPr id="8" name="Picture 7">
            <a:extLst>
              <a:ext uri="{FF2B5EF4-FFF2-40B4-BE49-F238E27FC236}">
                <a16:creationId xmlns:a16="http://schemas.microsoft.com/office/drawing/2014/main" id="{198E0E74-4EA0-4627-88BB-6AAE6170677D}"/>
              </a:ext>
            </a:extLst>
          </p:cNvPr>
          <p:cNvPicPr>
            <a:picLocks noChangeAspect="1"/>
          </p:cNvPicPr>
          <p:nvPr/>
        </p:nvPicPr>
        <p:blipFill rotWithShape="1">
          <a:blip r:embed="rId3"/>
          <a:srcRect t="4072" r="-2" b="30353"/>
          <a:stretch/>
        </p:blipFill>
        <p:spPr>
          <a:xfrm>
            <a:off x="439779" y="4523615"/>
            <a:ext cx="3712464" cy="1856232"/>
          </a:xfrm>
          <a:prstGeom prst="rect">
            <a:avLst/>
          </a:prstGeom>
        </p:spPr>
      </p:pic>
      <p:sp>
        <p:nvSpPr>
          <p:cNvPr id="3" name="Content Placeholder 2">
            <a:extLst>
              <a:ext uri="{FF2B5EF4-FFF2-40B4-BE49-F238E27FC236}">
                <a16:creationId xmlns:a16="http://schemas.microsoft.com/office/drawing/2014/main" id="{495F4037-6756-43BE-ACFC-FBD9A9FF67ED}"/>
              </a:ext>
            </a:extLst>
          </p:cNvPr>
          <p:cNvSpPr>
            <a:spLocks noGrp="1"/>
          </p:cNvSpPr>
          <p:nvPr>
            <p:ph idx="1"/>
          </p:nvPr>
        </p:nvSpPr>
        <p:spPr>
          <a:xfrm>
            <a:off x="4391770" y="2180496"/>
            <a:ext cx="7225075" cy="3678303"/>
          </a:xfrm>
        </p:spPr>
        <p:txBody>
          <a:bodyPr>
            <a:normAutofit lnSpcReduction="10000"/>
          </a:bodyPr>
          <a:lstStyle/>
          <a:p>
            <a:pPr marL="0" indent="0">
              <a:buNone/>
            </a:pPr>
            <a:endParaRPr lang="en-US" dirty="0">
              <a:solidFill>
                <a:srgbClr val="FFFFFF"/>
              </a:solidFill>
            </a:endParaRPr>
          </a:p>
          <a:p>
            <a:pPr marL="0" indent="0">
              <a:buNone/>
            </a:pPr>
            <a:r>
              <a:rPr lang="en-US" sz="3600" dirty="0">
                <a:solidFill>
                  <a:srgbClr val="FFFFFF"/>
                </a:solidFill>
              </a:rPr>
              <a:t>The word </a:t>
            </a:r>
            <a:r>
              <a:rPr lang="en-US" sz="3600" i="1" dirty="0">
                <a:solidFill>
                  <a:srgbClr val="FFFFFF"/>
                </a:solidFill>
              </a:rPr>
              <a:t>Holy Spirit </a:t>
            </a:r>
            <a:r>
              <a:rPr lang="en-US" sz="3600" dirty="0">
                <a:solidFill>
                  <a:srgbClr val="FFFFFF"/>
                </a:solidFill>
              </a:rPr>
              <a:t>is a noun and is the third person of the trinity. The attributes are Gentleness. Supernatural Deity. Only acts on invitation. Once invited comes like the wind.  </a:t>
            </a: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3540302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90FF-30D1-4775-B883-2AF24FA3FB6E}"/>
              </a:ext>
            </a:extLst>
          </p:cNvPr>
          <p:cNvSpPr>
            <a:spLocks noGrp="1"/>
          </p:cNvSpPr>
          <p:nvPr>
            <p:ph type="title"/>
          </p:nvPr>
        </p:nvSpPr>
        <p:spPr/>
        <p:txBody>
          <a:bodyPr>
            <a:normAutofit/>
          </a:bodyPr>
          <a:lstStyle/>
          <a:p>
            <a:pPr algn="ctr"/>
            <a:r>
              <a:rPr lang="en-US" sz="5400" dirty="0"/>
              <a:t>CHO-RE-OG-GRA-PHY</a:t>
            </a:r>
          </a:p>
        </p:txBody>
      </p:sp>
      <p:sp>
        <p:nvSpPr>
          <p:cNvPr id="3" name="Content Placeholder 2">
            <a:extLst>
              <a:ext uri="{FF2B5EF4-FFF2-40B4-BE49-F238E27FC236}">
                <a16:creationId xmlns:a16="http://schemas.microsoft.com/office/drawing/2014/main" id="{ECA20103-BBF3-4E13-B75C-F1D306214FCB}"/>
              </a:ext>
            </a:extLst>
          </p:cNvPr>
          <p:cNvSpPr>
            <a:spLocks noGrp="1"/>
          </p:cNvSpPr>
          <p:nvPr>
            <p:ph idx="1"/>
          </p:nvPr>
        </p:nvSpPr>
        <p:spPr/>
        <p:txBody>
          <a:bodyPr>
            <a:normAutofit fontScale="92500" lnSpcReduction="10000"/>
          </a:bodyPr>
          <a:lstStyle/>
          <a:p>
            <a:pPr marL="0" indent="0" algn="ctr">
              <a:buNone/>
            </a:pPr>
            <a:r>
              <a:rPr lang="en-US" sz="5400" b="1" dirty="0">
                <a:solidFill>
                  <a:schemeClr val="accent5">
                    <a:lumMod val="75000"/>
                  </a:schemeClr>
                </a:solidFill>
              </a:rPr>
              <a:t>Choreia- To Dance</a:t>
            </a:r>
          </a:p>
          <a:p>
            <a:pPr marL="0" indent="0" algn="ctr">
              <a:buNone/>
            </a:pPr>
            <a:r>
              <a:rPr lang="en-US" sz="5400" b="1" dirty="0">
                <a:solidFill>
                  <a:schemeClr val="accent5">
                    <a:lumMod val="75000"/>
                  </a:schemeClr>
                </a:solidFill>
              </a:rPr>
              <a:t>Graphien- To scribe</a:t>
            </a:r>
          </a:p>
          <a:p>
            <a:pPr marL="0" indent="0" algn="ctr">
              <a:buNone/>
            </a:pPr>
            <a:r>
              <a:rPr lang="en-US" sz="5400" b="1" dirty="0">
                <a:solidFill>
                  <a:schemeClr val="accent5">
                    <a:lumMod val="75000"/>
                  </a:schemeClr>
                </a:solidFill>
              </a:rPr>
              <a:t>CHO-RE-OG-GRA-PHY </a:t>
            </a:r>
          </a:p>
          <a:p>
            <a:pPr marL="0" indent="0" algn="ctr">
              <a:buNone/>
            </a:pPr>
            <a:r>
              <a:rPr lang="en-US" sz="5400" b="1" dirty="0">
                <a:solidFill>
                  <a:schemeClr val="accent5">
                    <a:lumMod val="75000"/>
                  </a:schemeClr>
                </a:solidFill>
              </a:rPr>
              <a:t>(A true artform)</a:t>
            </a:r>
          </a:p>
        </p:txBody>
      </p:sp>
    </p:spTree>
    <p:extLst>
      <p:ext uri="{BB962C8B-B14F-4D97-AF65-F5344CB8AC3E}">
        <p14:creationId xmlns:p14="http://schemas.microsoft.com/office/powerpoint/2010/main" val="1918757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F28E-DA97-4579-AC5F-0E66BC6144A3}"/>
              </a:ext>
            </a:extLst>
          </p:cNvPr>
          <p:cNvSpPr>
            <a:spLocks noGrp="1"/>
          </p:cNvSpPr>
          <p:nvPr>
            <p:ph type="title"/>
          </p:nvPr>
        </p:nvSpPr>
        <p:spPr/>
        <p:txBody>
          <a:bodyPr>
            <a:normAutofit fontScale="90000"/>
          </a:bodyPr>
          <a:lstStyle/>
          <a:p>
            <a:pPr algn="ctr"/>
            <a:br>
              <a:rPr lang="en-US" sz="3600" dirty="0"/>
            </a:br>
            <a:r>
              <a:rPr lang="en-US" sz="3600" dirty="0"/>
              <a:t>CHO-RE-OG-GRA-PHY        “</a:t>
            </a:r>
            <a:r>
              <a:rPr lang="en-US" sz="3600" b="1" i="1" dirty="0"/>
              <a:t>Choreia</a:t>
            </a:r>
            <a:r>
              <a:rPr lang="en-US" sz="3600" dirty="0"/>
              <a:t>” </a:t>
            </a:r>
            <a:br>
              <a:rPr lang="en-US" dirty="0"/>
            </a:br>
            <a:r>
              <a:rPr lang="en-US" dirty="0"/>
              <a:t>An ancient Greek circle dance accompanied by singing </a:t>
            </a:r>
          </a:p>
        </p:txBody>
      </p:sp>
      <p:pic>
        <p:nvPicPr>
          <p:cNvPr id="4" name="Content Placeholder 3">
            <a:extLst>
              <a:ext uri="{FF2B5EF4-FFF2-40B4-BE49-F238E27FC236}">
                <a16:creationId xmlns:a16="http://schemas.microsoft.com/office/drawing/2014/main" id="{B2FF509A-2C30-482A-AA89-736601D4AD21}"/>
              </a:ext>
            </a:extLst>
          </p:cNvPr>
          <p:cNvPicPr>
            <a:picLocks noGrp="1" noChangeAspect="1"/>
          </p:cNvPicPr>
          <p:nvPr>
            <p:ph idx="1"/>
          </p:nvPr>
        </p:nvPicPr>
        <p:blipFill>
          <a:blip r:embed="rId2"/>
          <a:stretch>
            <a:fillRect/>
          </a:stretch>
        </p:blipFill>
        <p:spPr>
          <a:xfrm>
            <a:off x="904157" y="2636429"/>
            <a:ext cx="3700593" cy="2828789"/>
          </a:xfrm>
          <a:prstGeom prst="rect">
            <a:avLst/>
          </a:prstGeom>
        </p:spPr>
      </p:pic>
      <p:pic>
        <p:nvPicPr>
          <p:cNvPr id="6" name="Picture 5">
            <a:extLst>
              <a:ext uri="{FF2B5EF4-FFF2-40B4-BE49-F238E27FC236}">
                <a16:creationId xmlns:a16="http://schemas.microsoft.com/office/drawing/2014/main" id="{60E8FB71-AD27-480F-81D7-F35548DC54E1}"/>
              </a:ext>
            </a:extLst>
          </p:cNvPr>
          <p:cNvPicPr>
            <a:picLocks noChangeAspect="1"/>
          </p:cNvPicPr>
          <p:nvPr/>
        </p:nvPicPr>
        <p:blipFill>
          <a:blip r:embed="rId3"/>
          <a:stretch>
            <a:fillRect/>
          </a:stretch>
        </p:blipFill>
        <p:spPr>
          <a:xfrm>
            <a:off x="6473791" y="2465739"/>
            <a:ext cx="3706689" cy="2847079"/>
          </a:xfrm>
          <a:prstGeom prst="rect">
            <a:avLst/>
          </a:prstGeom>
        </p:spPr>
      </p:pic>
    </p:spTree>
    <p:extLst>
      <p:ext uri="{BB962C8B-B14F-4D97-AF65-F5344CB8AC3E}">
        <p14:creationId xmlns:p14="http://schemas.microsoft.com/office/powerpoint/2010/main" val="191034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BF3B49D-9ED6-4CA8-89C3-AAAA8A6B7108}"/>
              </a:ext>
            </a:extLst>
          </p:cNvPr>
          <p:cNvSpPr>
            <a:spLocks noGrp="1"/>
          </p:cNvSpPr>
          <p:nvPr>
            <p:ph type="title"/>
          </p:nvPr>
        </p:nvSpPr>
        <p:spPr>
          <a:xfrm>
            <a:off x="762121" y="960723"/>
            <a:ext cx="4968489" cy="1013800"/>
          </a:xfrm>
        </p:spPr>
        <p:txBody>
          <a:bodyPr>
            <a:normAutofit/>
          </a:bodyPr>
          <a:lstStyle/>
          <a:p>
            <a:r>
              <a:rPr lang="en-US" dirty="0">
                <a:solidFill>
                  <a:srgbClr val="FFFFFF"/>
                </a:solidFill>
              </a:rPr>
              <a:t>CHOREOGRAPHY is….</a:t>
            </a:r>
          </a:p>
        </p:txBody>
      </p:sp>
      <p:sp>
        <p:nvSpPr>
          <p:cNvPr id="14" name="Rectangle 13">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5DB4C52-714E-4462-88F1-08DF5387E4BF}"/>
              </a:ext>
            </a:extLst>
          </p:cNvPr>
          <p:cNvSpPr>
            <a:spLocks noGrp="1"/>
          </p:cNvSpPr>
          <p:nvPr>
            <p:ph idx="1"/>
          </p:nvPr>
        </p:nvSpPr>
        <p:spPr>
          <a:xfrm>
            <a:off x="783387" y="2254102"/>
            <a:ext cx="4947221" cy="3650344"/>
          </a:xfrm>
        </p:spPr>
        <p:txBody>
          <a:bodyPr>
            <a:normAutofit/>
          </a:bodyPr>
          <a:lstStyle/>
          <a:p>
            <a:pPr marL="0" indent="0">
              <a:buNone/>
            </a:pPr>
            <a:r>
              <a:rPr lang="en-US" dirty="0">
                <a:solidFill>
                  <a:srgbClr val="FFFFFF"/>
                </a:solidFill>
              </a:rPr>
              <a:t> </a:t>
            </a:r>
            <a:r>
              <a:rPr lang="en-US" sz="3600" dirty="0">
                <a:solidFill>
                  <a:srgbClr val="FFFFFF"/>
                </a:solidFill>
              </a:rPr>
              <a:t>a beautiful painting on blank canvas displaying your dance composition </a:t>
            </a:r>
          </a:p>
          <a:p>
            <a:pPr marL="0" indent="0">
              <a:buNone/>
            </a:pPr>
            <a:endParaRPr lang="en-US" dirty="0">
              <a:solidFill>
                <a:srgbClr val="FFFFFF"/>
              </a:solidFill>
            </a:endParaRPr>
          </a:p>
          <a:p>
            <a:pPr marL="0" indent="0">
              <a:buNone/>
            </a:pPr>
            <a:endParaRPr lang="en-US" dirty="0">
              <a:solidFill>
                <a:srgbClr val="FFFFFF"/>
              </a:solidFill>
            </a:endParaRPr>
          </a:p>
        </p:txBody>
      </p:sp>
      <p:pic>
        <p:nvPicPr>
          <p:cNvPr id="5" name="Picture 4" descr="A picture containing person, indoor&#10;&#10;Description automatically generated">
            <a:extLst>
              <a:ext uri="{FF2B5EF4-FFF2-40B4-BE49-F238E27FC236}">
                <a16:creationId xmlns:a16="http://schemas.microsoft.com/office/drawing/2014/main" id="{78339C20-8374-43ED-9EDF-94DDAC1CE680}"/>
              </a:ext>
            </a:extLst>
          </p:cNvPr>
          <p:cNvPicPr>
            <a:picLocks noChangeAspect="1"/>
          </p:cNvPicPr>
          <p:nvPr/>
        </p:nvPicPr>
        <p:blipFill>
          <a:blip r:embed="rId2"/>
          <a:stretch>
            <a:fillRect/>
          </a:stretch>
        </p:blipFill>
        <p:spPr>
          <a:xfrm>
            <a:off x="6372088" y="614407"/>
            <a:ext cx="5819912" cy="5611772"/>
          </a:xfrm>
          <a:prstGeom prst="rect">
            <a:avLst/>
          </a:prstGeom>
        </p:spPr>
      </p:pic>
    </p:spTree>
    <p:extLst>
      <p:ext uri="{BB962C8B-B14F-4D97-AF65-F5344CB8AC3E}">
        <p14:creationId xmlns:p14="http://schemas.microsoft.com/office/powerpoint/2010/main" val="112580392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0D12-9036-44BD-99DD-87E9149F8F79}"/>
              </a:ext>
            </a:extLst>
          </p:cNvPr>
          <p:cNvSpPr>
            <a:spLocks noGrp="1"/>
          </p:cNvSpPr>
          <p:nvPr>
            <p:ph type="title"/>
          </p:nvPr>
        </p:nvSpPr>
        <p:spPr/>
        <p:txBody>
          <a:bodyPr>
            <a:normAutofit/>
          </a:bodyPr>
          <a:lstStyle/>
          <a:p>
            <a:pPr algn="ctr"/>
            <a:r>
              <a:rPr lang="en-US" sz="4400" dirty="0"/>
              <a:t>CHO-RE-OG-GRA-PHY</a:t>
            </a:r>
          </a:p>
        </p:txBody>
      </p:sp>
      <p:sp>
        <p:nvSpPr>
          <p:cNvPr id="3" name="Content Placeholder 2">
            <a:extLst>
              <a:ext uri="{FF2B5EF4-FFF2-40B4-BE49-F238E27FC236}">
                <a16:creationId xmlns:a16="http://schemas.microsoft.com/office/drawing/2014/main" id="{03DED78D-0512-44DF-9237-503EEADA87F7}"/>
              </a:ext>
            </a:extLst>
          </p:cNvPr>
          <p:cNvSpPr>
            <a:spLocks noGrp="1"/>
          </p:cNvSpPr>
          <p:nvPr>
            <p:ph idx="1"/>
          </p:nvPr>
        </p:nvSpPr>
        <p:spPr/>
        <p:txBody>
          <a:bodyPr>
            <a:normAutofit/>
          </a:bodyPr>
          <a:lstStyle/>
          <a:p>
            <a:pPr marL="0" indent="0">
              <a:buNone/>
            </a:pPr>
            <a:r>
              <a:rPr lang="en-US" sz="4800" dirty="0">
                <a:solidFill>
                  <a:schemeClr val="accent5">
                    <a:lumMod val="75000"/>
                  </a:schemeClr>
                </a:solidFill>
              </a:rPr>
              <a:t>“</a:t>
            </a:r>
            <a:r>
              <a:rPr lang="en-US" sz="4000" dirty="0">
                <a:solidFill>
                  <a:schemeClr val="accent5">
                    <a:lumMod val="75000"/>
                  </a:schemeClr>
                </a:solidFill>
              </a:rPr>
              <a:t>Choreography is the artform of designing a motif, in other words choreography is the beautiful painting on a blank canvas displaying your dance composition”</a:t>
            </a:r>
          </a:p>
        </p:txBody>
      </p:sp>
    </p:spTree>
    <p:extLst>
      <p:ext uri="{BB962C8B-B14F-4D97-AF65-F5344CB8AC3E}">
        <p14:creationId xmlns:p14="http://schemas.microsoft.com/office/powerpoint/2010/main" val="179043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A487-8D0A-4E15-BB6C-ACD45DD4744C}"/>
              </a:ext>
            </a:extLst>
          </p:cNvPr>
          <p:cNvSpPr>
            <a:spLocks noGrp="1"/>
          </p:cNvSpPr>
          <p:nvPr>
            <p:ph type="title"/>
          </p:nvPr>
        </p:nvSpPr>
        <p:spPr/>
        <p:txBody>
          <a:bodyPr>
            <a:normAutofit/>
          </a:bodyPr>
          <a:lstStyle/>
          <a:p>
            <a:pPr algn="ctr"/>
            <a:r>
              <a:rPr lang="en-US" sz="3200" dirty="0"/>
              <a:t>RECAP</a:t>
            </a:r>
          </a:p>
        </p:txBody>
      </p:sp>
      <p:sp>
        <p:nvSpPr>
          <p:cNvPr id="3" name="Content Placeholder 2">
            <a:extLst>
              <a:ext uri="{FF2B5EF4-FFF2-40B4-BE49-F238E27FC236}">
                <a16:creationId xmlns:a16="http://schemas.microsoft.com/office/drawing/2014/main" id="{1C45683A-0B3F-409E-9BB9-514C71B7AD32}"/>
              </a:ext>
            </a:extLst>
          </p:cNvPr>
          <p:cNvSpPr>
            <a:spLocks noGrp="1"/>
          </p:cNvSpPr>
          <p:nvPr>
            <p:ph idx="1"/>
          </p:nvPr>
        </p:nvSpPr>
        <p:spPr/>
        <p:txBody>
          <a:bodyPr>
            <a:normAutofit/>
          </a:bodyPr>
          <a:lstStyle/>
          <a:p>
            <a:pPr marL="0" indent="0" algn="ctr">
              <a:buNone/>
            </a:pPr>
            <a:r>
              <a:rPr lang="en-US" sz="4000" dirty="0">
                <a:solidFill>
                  <a:schemeClr val="accent5"/>
                </a:solidFill>
              </a:rPr>
              <a:t>You learned some amazing attributes of Holy Spirit, and you also learned the ancient Greek words </a:t>
            </a:r>
            <a:r>
              <a:rPr lang="en-US" sz="4000" b="1" i="1" dirty="0">
                <a:solidFill>
                  <a:schemeClr val="accent5"/>
                </a:solidFill>
              </a:rPr>
              <a:t>Choreia Graphien</a:t>
            </a:r>
            <a:r>
              <a:rPr lang="en-US" sz="4000" dirty="0">
                <a:solidFill>
                  <a:schemeClr val="accent5"/>
                </a:solidFill>
              </a:rPr>
              <a:t>, which translates Choreography</a:t>
            </a:r>
          </a:p>
        </p:txBody>
      </p:sp>
    </p:spTree>
    <p:extLst>
      <p:ext uri="{BB962C8B-B14F-4D97-AF65-F5344CB8AC3E}">
        <p14:creationId xmlns:p14="http://schemas.microsoft.com/office/powerpoint/2010/main" val="231562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76686-F98E-4BBB-AEE7-47936ED6921A}"/>
              </a:ext>
            </a:extLst>
          </p:cNvPr>
          <p:cNvSpPr>
            <a:spLocks noGrp="1"/>
          </p:cNvSpPr>
          <p:nvPr>
            <p:ph type="title"/>
          </p:nvPr>
        </p:nvSpPr>
        <p:spPr/>
        <p:txBody>
          <a:bodyPr/>
          <a:lstStyle/>
          <a:p>
            <a:pPr algn="ctr"/>
            <a:r>
              <a:rPr lang="en-US" dirty="0"/>
              <a:t>Session 1</a:t>
            </a:r>
          </a:p>
        </p:txBody>
      </p:sp>
      <p:sp>
        <p:nvSpPr>
          <p:cNvPr id="3" name="Content Placeholder 2">
            <a:extLst>
              <a:ext uri="{FF2B5EF4-FFF2-40B4-BE49-F238E27FC236}">
                <a16:creationId xmlns:a16="http://schemas.microsoft.com/office/drawing/2014/main" id="{E2D0FBED-003E-41C7-9BAB-B697F3AF0633}"/>
              </a:ext>
            </a:extLst>
          </p:cNvPr>
          <p:cNvSpPr>
            <a:spLocks noGrp="1"/>
          </p:cNvSpPr>
          <p:nvPr>
            <p:ph idx="1"/>
          </p:nvPr>
        </p:nvSpPr>
        <p:spPr/>
        <p:txBody>
          <a:bodyPr>
            <a:normAutofit/>
          </a:bodyPr>
          <a:lstStyle/>
          <a:p>
            <a:pPr marL="0" indent="0" algn="ctr">
              <a:buNone/>
            </a:pPr>
            <a:r>
              <a:rPr lang="en-US" sz="4000" dirty="0">
                <a:solidFill>
                  <a:schemeClr val="accent5">
                    <a:lumMod val="75000"/>
                  </a:schemeClr>
                </a:solidFill>
              </a:rPr>
              <a:t>How do we receive Holy Spirit help in the choreography process without knowing what our limitations are?</a:t>
            </a:r>
          </a:p>
        </p:txBody>
      </p:sp>
    </p:spTree>
    <p:extLst>
      <p:ext uri="{BB962C8B-B14F-4D97-AF65-F5344CB8AC3E}">
        <p14:creationId xmlns:p14="http://schemas.microsoft.com/office/powerpoint/2010/main" val="166828410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1004</TotalTime>
  <Words>1064</Words>
  <Application>Microsoft Office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Gill Sans MT</vt:lpstr>
      <vt:lpstr>Wingdings</vt:lpstr>
      <vt:lpstr>Wingdings 2</vt:lpstr>
      <vt:lpstr>Dividend</vt:lpstr>
      <vt:lpstr>WELCOME  VCCI movement ministry  LESSON    Holy Spirit help in the choreography process</vt:lpstr>
      <vt:lpstr>Holy Spirit Help in the choreography process Sessions 1&amp;2</vt:lpstr>
      <vt:lpstr>Holy spirit…..  </vt:lpstr>
      <vt:lpstr>CHO-RE-OG-GRA-PHY</vt:lpstr>
      <vt:lpstr> CHO-RE-OG-GRA-PHY        “Choreia”  An ancient Greek circle dance accompanied by singing </vt:lpstr>
      <vt:lpstr>CHOREOGRAPHY is….</vt:lpstr>
      <vt:lpstr>CHO-RE-OG-GRA-PHY</vt:lpstr>
      <vt:lpstr>RECAP</vt:lpstr>
      <vt:lpstr>Session 1</vt:lpstr>
      <vt:lpstr>Session 1- Limitations</vt:lpstr>
      <vt:lpstr>Session 1- Limitations</vt:lpstr>
      <vt:lpstr>The 4 Elements of Dance</vt:lpstr>
      <vt:lpstr>Recap</vt:lpstr>
      <vt:lpstr>Session 2 </vt:lpstr>
      <vt:lpstr>Session 2</vt:lpstr>
      <vt:lpstr>       You are now ready to develop  movements  into phrases and creating the final structure of your work </vt:lpstr>
      <vt:lpstr>FINAL PREPERATIONS DECLUTTERING</vt:lpstr>
      <vt:lpstr>Does a clear space really mean a clear mind?</vt:lpstr>
      <vt:lpstr>CLEAN ZONE ! HOLY SPIRIT ENTERS BY INVITATION</vt:lpstr>
      <vt:lpstr>HOLY SPIRIT PRESENCE IN Your choreography composition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Spirit Help in the choreography process Sessions 1&amp;2</dc:title>
  <dc:creator>vilma Bond</dc:creator>
  <cp:lastModifiedBy>vilma Bond</cp:lastModifiedBy>
  <cp:revision>47</cp:revision>
  <dcterms:created xsi:type="dcterms:W3CDTF">2022-02-08T15:55:53Z</dcterms:created>
  <dcterms:modified xsi:type="dcterms:W3CDTF">2022-03-02T15:14:31Z</dcterms:modified>
</cp:coreProperties>
</file>